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61" r:id="rId2"/>
  </p:sldMasterIdLst>
  <p:notesMasterIdLst>
    <p:notesMasterId r:id="rId80"/>
  </p:notesMasterIdLst>
  <p:handoutMasterIdLst>
    <p:handoutMasterId r:id="rId81"/>
  </p:handoutMasterIdLst>
  <p:sldIdLst>
    <p:sldId id="260" r:id="rId3"/>
    <p:sldId id="1369" r:id="rId4"/>
    <p:sldId id="1370" r:id="rId5"/>
    <p:sldId id="1368" r:id="rId6"/>
    <p:sldId id="1371" r:id="rId7"/>
    <p:sldId id="1396" r:id="rId8"/>
    <p:sldId id="1373" r:id="rId9"/>
    <p:sldId id="1387" r:id="rId10"/>
    <p:sldId id="1374" r:id="rId11"/>
    <p:sldId id="1376" r:id="rId12"/>
    <p:sldId id="1377" r:id="rId13"/>
    <p:sldId id="1378" r:id="rId14"/>
    <p:sldId id="1380" r:id="rId15"/>
    <p:sldId id="1381" r:id="rId16"/>
    <p:sldId id="1382" r:id="rId17"/>
    <p:sldId id="1453" r:id="rId18"/>
    <p:sldId id="1383" r:id="rId19"/>
    <p:sldId id="1384" r:id="rId20"/>
    <p:sldId id="1385" r:id="rId21"/>
    <p:sldId id="1391" r:id="rId22"/>
    <p:sldId id="1393" r:id="rId23"/>
    <p:sldId id="1397" r:id="rId24"/>
    <p:sldId id="1398" r:id="rId25"/>
    <p:sldId id="1399" r:id="rId26"/>
    <p:sldId id="1401" r:id="rId27"/>
    <p:sldId id="1400" r:id="rId28"/>
    <p:sldId id="1402" r:id="rId29"/>
    <p:sldId id="1403" r:id="rId30"/>
    <p:sldId id="1404" r:id="rId31"/>
    <p:sldId id="1405" r:id="rId32"/>
    <p:sldId id="1406" r:id="rId33"/>
    <p:sldId id="1407" r:id="rId34"/>
    <p:sldId id="1408" r:id="rId35"/>
    <p:sldId id="1409" r:id="rId36"/>
    <p:sldId id="1389" r:id="rId37"/>
    <p:sldId id="1410" r:id="rId38"/>
    <p:sldId id="1411" r:id="rId39"/>
    <p:sldId id="1412" r:id="rId40"/>
    <p:sldId id="1413" r:id="rId41"/>
    <p:sldId id="1414" r:id="rId42"/>
    <p:sldId id="1445" r:id="rId43"/>
    <p:sldId id="1416" r:id="rId44"/>
    <p:sldId id="1452" r:id="rId45"/>
    <p:sldId id="1417" r:id="rId46"/>
    <p:sldId id="1446" r:id="rId47"/>
    <p:sldId id="1418" r:id="rId48"/>
    <p:sldId id="1419" r:id="rId49"/>
    <p:sldId id="1420" r:id="rId50"/>
    <p:sldId id="1421" r:id="rId51"/>
    <p:sldId id="1422" r:id="rId52"/>
    <p:sldId id="1423" r:id="rId53"/>
    <p:sldId id="1424" r:id="rId54"/>
    <p:sldId id="1425" r:id="rId55"/>
    <p:sldId id="1447" r:id="rId56"/>
    <p:sldId id="1426" r:id="rId57"/>
    <p:sldId id="1427" r:id="rId58"/>
    <p:sldId id="1428" r:id="rId59"/>
    <p:sldId id="1429" r:id="rId60"/>
    <p:sldId id="1431" r:id="rId61"/>
    <p:sldId id="1432" r:id="rId62"/>
    <p:sldId id="1433" r:id="rId63"/>
    <p:sldId id="1435" r:id="rId64"/>
    <p:sldId id="1436" r:id="rId65"/>
    <p:sldId id="1437" r:id="rId66"/>
    <p:sldId id="1438" r:id="rId67"/>
    <p:sldId id="1439" r:id="rId68"/>
    <p:sldId id="1440" r:id="rId69"/>
    <p:sldId id="1441" r:id="rId70"/>
    <p:sldId id="1443" r:id="rId71"/>
    <p:sldId id="1444" r:id="rId72"/>
    <p:sldId id="1448" r:id="rId73"/>
    <p:sldId id="1449" r:id="rId74"/>
    <p:sldId id="1450" r:id="rId75"/>
    <p:sldId id="1451" r:id="rId76"/>
    <p:sldId id="1392" r:id="rId77"/>
    <p:sldId id="1390" r:id="rId78"/>
    <p:sldId id="1030" r:id="rId79"/>
  </p:sldIdLst>
  <p:sldSz cx="9144000" cy="5143500" type="screen16x9"/>
  <p:notesSz cx="6858000" cy="9144000"/>
  <p:custDataLst>
    <p:tags r:id="rId82"/>
  </p:custDataLst>
  <p:defaultTex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520">
          <p15:clr>
            <a:srgbClr val="A4A3A4"/>
          </p15:clr>
        </p15:guide>
        <p15:guide id="2" orient="horz" pos="2987">
          <p15:clr>
            <a:srgbClr val="A4A3A4"/>
          </p15:clr>
        </p15:guide>
        <p15:guide id="3" orient="horz" pos="970">
          <p15:clr>
            <a:srgbClr val="A4A3A4"/>
          </p15:clr>
        </p15:guide>
        <p15:guide id="4" orient="horz" pos="336">
          <p15:clr>
            <a:srgbClr val="A4A3A4"/>
          </p15:clr>
        </p15:guide>
        <p15:guide id="5" orient="horz" pos="703">
          <p15:clr>
            <a:srgbClr val="A4A3A4"/>
          </p15:clr>
        </p15:guide>
        <p15:guide id="6" pos="3037">
          <p15:clr>
            <a:srgbClr val="A4A3A4"/>
          </p15:clr>
        </p15:guide>
        <p15:guide id="7" pos="609">
          <p15:clr>
            <a:srgbClr val="A4A3A4"/>
          </p15:clr>
        </p15:guide>
        <p15:guide id="8" pos="2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0000"/>
    <a:srgbClr val="FF6600"/>
    <a:srgbClr val="006699"/>
    <a:srgbClr val="FF9966"/>
    <a:srgbClr val="005386"/>
    <a:srgbClr val="3C8C93"/>
    <a:srgbClr val="9ED3D7"/>
    <a:srgbClr val="FFCC6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4" autoAdjust="0"/>
    <p:restoredTop sz="92440" autoAdjust="0"/>
  </p:normalViewPr>
  <p:slideViewPr>
    <p:cSldViewPr snapToGrid="0">
      <p:cViewPr varScale="1">
        <p:scale>
          <a:sx n="150" d="100"/>
          <a:sy n="150" d="100"/>
        </p:scale>
        <p:origin x="438" y="114"/>
      </p:cViewPr>
      <p:guideLst>
        <p:guide orient="horz" pos="520"/>
        <p:guide orient="horz" pos="2987"/>
        <p:guide orient="horz" pos="970"/>
        <p:guide orient="horz" pos="336"/>
        <p:guide orient="horz" pos="703"/>
        <p:guide pos="3037"/>
        <p:guide pos="609"/>
        <p:guide pos="291"/>
      </p:guideLst>
    </p:cSldViewPr>
  </p:slideViewPr>
  <p:outlineViewPr>
    <p:cViewPr>
      <p:scale>
        <a:sx n="33" d="100"/>
        <a:sy n="33" d="100"/>
      </p:scale>
      <p:origin x="216" y="0"/>
    </p:cViewPr>
  </p:outlineViewPr>
  <p:notesTextViewPr>
    <p:cViewPr>
      <p:scale>
        <a:sx n="125" d="100"/>
        <a:sy n="125" d="100"/>
      </p:scale>
      <p:origin x="0" y="0"/>
    </p:cViewPr>
  </p:notesTextViewPr>
  <p:sorterViewPr>
    <p:cViewPr>
      <p:scale>
        <a:sx n="100" d="100"/>
        <a:sy n="100" d="100"/>
      </p:scale>
      <p:origin x="0" y="-11832"/>
    </p:cViewPr>
  </p:sorterViewPr>
  <p:notesViewPr>
    <p:cSldViewPr snapToGrid="0">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fr-FR" dirty="0">
              <a:latin typeface="Arial Narrow" pitchFamily="34" charset="0"/>
            </a:endParaRPr>
          </a:p>
        </p:txBody>
      </p:sp>
      <p:sp>
        <p:nvSpPr>
          <p:cNvPr id="83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C4FFE88B-96CE-425D-A136-A81EA9967232}" type="slidenum">
              <a:rPr lang="fr-FR">
                <a:latin typeface="Arial Narrow" pitchFamily="34" charset="0"/>
              </a:rPr>
              <a:pPr>
                <a:defRPr/>
              </a:pPr>
              <a:t>‹#›</a:t>
            </a:fld>
            <a:endParaRPr lang="fr-FR" dirty="0">
              <a:latin typeface="Arial Narrow" pitchFamily="34" charset="0"/>
            </a:endParaRPr>
          </a:p>
        </p:txBody>
      </p:sp>
    </p:spTree>
    <p:extLst>
      <p:ext uri="{BB962C8B-B14F-4D97-AF65-F5344CB8AC3E}">
        <p14:creationId xmlns:p14="http://schemas.microsoft.com/office/powerpoint/2010/main" val="4037026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Narrow" pitchFamily="34" charset="0"/>
                <a:cs typeface="Arial" charset="0"/>
              </a:defRPr>
            </a:lvl1pPr>
          </a:lstStyle>
          <a:p>
            <a:pPr>
              <a:defRPr/>
            </a:pPr>
            <a:endParaRPr lang="fr-FR" dirty="0"/>
          </a:p>
        </p:txBody>
      </p:sp>
      <p:sp>
        <p:nvSpPr>
          <p:cNvPr id="952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Narrow" pitchFamily="34" charset="0"/>
                <a:cs typeface="Arial" charset="0"/>
              </a:defRPr>
            </a:lvl1pPr>
          </a:lstStyle>
          <a:p>
            <a:pPr>
              <a:defRPr/>
            </a:pPr>
            <a:fld id="{8D0ACAE1-8E94-4BED-B11E-95251F4C9C07}" type="slidenum">
              <a:rPr lang="fr-FR" smtClean="0"/>
              <a:pPr>
                <a:defRPr/>
              </a:pPr>
              <a:t>‹#›</a:t>
            </a:fld>
            <a:endParaRPr lang="fr-FR" dirty="0"/>
          </a:p>
        </p:txBody>
      </p:sp>
    </p:spTree>
    <p:extLst>
      <p:ext uri="{BB962C8B-B14F-4D97-AF65-F5344CB8AC3E}">
        <p14:creationId xmlns:p14="http://schemas.microsoft.com/office/powerpoint/2010/main" val="13557483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a:noFill/>
          <a:ln/>
        </p:spPr>
        <p:txBody>
          <a:bodyPr/>
          <a:lstStyle/>
          <a:p>
            <a:pPr eaLnBrk="1" hangingPunct="1"/>
            <a:endParaRPr lang="en-US" dirty="0" smtClean="0">
              <a:cs typeface="Arial" pitchFamily="34" charset="0"/>
            </a:endParaRPr>
          </a:p>
        </p:txBody>
      </p:sp>
    </p:spTree>
    <p:extLst>
      <p:ext uri="{BB962C8B-B14F-4D97-AF65-F5344CB8AC3E}">
        <p14:creationId xmlns:p14="http://schemas.microsoft.com/office/powerpoint/2010/main" val="414459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a:spcBef>
                <a:spcPct val="0"/>
              </a:spcBef>
            </a:pPr>
            <a:r>
              <a:rPr lang="en-US" altLang="zh-CN" b="1" u="sng"/>
              <a:t>Speaker Text:</a:t>
            </a:r>
          </a:p>
          <a:p>
            <a:pPr>
              <a:spcBef>
                <a:spcPct val="0"/>
              </a:spcBef>
              <a:buFontTx/>
              <a:buChar char="•"/>
            </a:pPr>
            <a:r>
              <a:rPr lang="en-US" altLang="zh-CN" b="1"/>
              <a:t>North</a:t>
            </a:r>
            <a:r>
              <a:rPr lang="en-US" altLang="zh-CN"/>
              <a:t> : you will find here the different way to connect and collaborate with people </a:t>
            </a:r>
          </a:p>
          <a:p>
            <a:pPr>
              <a:spcBef>
                <a:spcPct val="0"/>
              </a:spcBef>
            </a:pPr>
            <a:r>
              <a:rPr lang="en-US" altLang="zh-CN"/>
              <a:t>In an unstructured way : blogs, wikis, communities like facebook, tweeter... This is the meaning of the word Social</a:t>
            </a:r>
          </a:p>
          <a:p>
            <a:pPr>
              <a:spcBef>
                <a:spcPct val="0"/>
              </a:spcBef>
            </a:pPr>
            <a:r>
              <a:rPr lang="en-US" altLang="zh-CN"/>
              <a:t>In a structured way : organizing the collaboration, hence the word 'Collaborative'</a:t>
            </a:r>
          </a:p>
          <a:p>
            <a:pPr>
              <a:spcBef>
                <a:spcPct val="0"/>
              </a:spcBef>
            </a:pPr>
            <a:r>
              <a:rPr lang="en-US" altLang="zh-CN"/>
              <a:t>The power of the platform is that it provides you with both ways</a:t>
            </a:r>
          </a:p>
          <a:p>
            <a:pPr>
              <a:spcBef>
                <a:spcPct val="0"/>
              </a:spcBef>
            </a:pPr>
            <a:endParaRPr lang="en-US" altLang="zh-CN"/>
          </a:p>
          <a:p>
            <a:pPr>
              <a:spcBef>
                <a:spcPct val="0"/>
              </a:spcBef>
            </a:pPr>
            <a:r>
              <a:rPr lang="en-US" altLang="zh-CN"/>
              <a:t>Our 2 “Social and Collaborative” Brands that power the North side of the compass are ENOVIA and SwYm.</a:t>
            </a:r>
          </a:p>
        </p:txBody>
      </p:sp>
      <p:sp>
        <p:nvSpPr>
          <p:cNvPr id="1044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77888" fontAlgn="base">
              <a:spcBef>
                <a:spcPct val="0"/>
              </a:spcBef>
              <a:spcAft>
                <a:spcPct val="0"/>
              </a:spcAft>
            </a:pPr>
            <a:fld id="{B857B7B8-ACA9-4384-9154-9649240E66F2}" type="slidenum">
              <a:rPr lang="en-US" altLang="zh-CN"/>
              <a:pPr defTabSz="877888" fontAlgn="base">
                <a:spcBef>
                  <a:spcPct val="0"/>
                </a:spcBef>
                <a:spcAft>
                  <a:spcPct val="0"/>
                </a:spcAft>
              </a:pPr>
              <a:t>2</a:t>
            </a:fld>
            <a:endParaRPr lang="en-US" altLang="zh-CN"/>
          </a:p>
        </p:txBody>
      </p:sp>
    </p:spTree>
    <p:extLst>
      <p:ext uri="{BB962C8B-B14F-4D97-AF65-F5344CB8AC3E}">
        <p14:creationId xmlns:p14="http://schemas.microsoft.com/office/powerpoint/2010/main" val="86593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0233AA-EDD9-4D1C-B66A-95A21E602A8F}" type="slidenum">
              <a:rPr lang="en-US" smtClean="0"/>
              <a:pPr/>
              <a:t>3</a:t>
            </a:fld>
            <a:endParaRPr lang="en-US"/>
          </a:p>
        </p:txBody>
      </p:sp>
    </p:spTree>
    <p:extLst>
      <p:ext uri="{BB962C8B-B14F-4D97-AF65-F5344CB8AC3E}">
        <p14:creationId xmlns:p14="http://schemas.microsoft.com/office/powerpoint/2010/main" val="3938966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itre 1"/>
          <p:cNvSpPr>
            <a:spLocks noGrp="1"/>
          </p:cNvSpPr>
          <p:nvPr>
            <p:ph type="title" hasCustomPrompt="1"/>
          </p:nvPr>
        </p:nvSpPr>
        <p:spPr>
          <a:xfrm>
            <a:off x="3851920" y="891336"/>
            <a:ext cx="4752528" cy="374073"/>
          </a:xfrm>
        </p:spPr>
        <p:txBody>
          <a:bodyPr>
            <a:noAutofit/>
          </a:bodyPr>
          <a:lstStyle>
            <a:lvl1pPr algn="r">
              <a:defRPr lang="en-US" sz="3200" b="1" i="0" kern="1200" spc="0" baseline="0" noProof="0" dirty="0" smtClean="0">
                <a:solidFill>
                  <a:srgbClr val="005386"/>
                </a:solidFill>
                <a:effectLst/>
                <a:latin typeface="Century Gothic" panose="020B0502020202020204" pitchFamily="34" charset="0"/>
                <a:ea typeface="微软雅黑" panose="020B0503020204020204" pitchFamily="34" charset="-122"/>
                <a:cs typeface="Century Gothic" panose="020B0502020202020204" pitchFamily="34" charset="0"/>
              </a:defRPr>
            </a:lvl1pPr>
          </a:lstStyle>
          <a:p>
            <a:r>
              <a:rPr lang="en-US" noProof="0" dirty="0" smtClean="0"/>
              <a:t>Click to edit title</a:t>
            </a:r>
            <a:endParaRPr lang="en-US" noProof="0" dirty="0"/>
          </a:p>
        </p:txBody>
      </p:sp>
      <p:sp>
        <p:nvSpPr>
          <p:cNvPr id="9" name="Text Placeholder 14"/>
          <p:cNvSpPr>
            <a:spLocks noGrp="1"/>
          </p:cNvSpPr>
          <p:nvPr>
            <p:ph type="body" sz="quarter" idx="11" hasCustomPrompt="1"/>
          </p:nvPr>
        </p:nvSpPr>
        <p:spPr>
          <a:xfrm>
            <a:off x="4572198" y="1491630"/>
            <a:ext cx="4032250" cy="431800"/>
          </a:xfrm>
        </p:spPr>
        <p:txBody>
          <a:bodyPr anchor="ctr">
            <a:noAutofit/>
          </a:bodyPr>
          <a:lstStyle>
            <a:lvl1pPr algn="r">
              <a:lnSpc>
                <a:spcPct val="100000"/>
              </a:lnSpc>
              <a:spcBef>
                <a:spcPts val="0"/>
              </a:spcBef>
              <a:buFont typeface="Arial" pitchFamily="34" charset="0"/>
              <a:buNone/>
              <a:defRPr sz="2000" b="0" kern="900" spc="0" baseline="0">
                <a:solidFill>
                  <a:srgbClr val="005386"/>
                </a:solidFill>
                <a:latin typeface="Century Gothic" panose="020B0502020202020204" pitchFamily="34" charset="0"/>
                <a:ea typeface="微软雅黑" panose="020B0503020204020204" pitchFamily="34" charset="-122"/>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pic>
        <p:nvPicPr>
          <p:cNvPr id="3" name="Picture 2" descr="3DS_2014_Compass_Blue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0600" y="880684"/>
            <a:ext cx="2994716" cy="3458332"/>
          </a:xfrm>
          <a:prstGeom prst="rect">
            <a:avLst/>
          </a:prstGeom>
        </p:spPr>
      </p:pic>
      <p:sp>
        <p:nvSpPr>
          <p:cNvPr id="2" name="Rectangle 1"/>
          <p:cNvSpPr/>
          <p:nvPr userDrawn="1"/>
        </p:nvSpPr>
        <p:spPr>
          <a:xfrm>
            <a:off x="0" y="4565237"/>
            <a:ext cx="9144000" cy="578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37448" y="4734624"/>
            <a:ext cx="2667000" cy="239487"/>
          </a:xfrm>
          <a:prstGeom prst="rect">
            <a:avLst/>
          </a:prstGeom>
        </p:spPr>
      </p:pic>
    </p:spTree>
    <p:extLst>
      <p:ext uri="{BB962C8B-B14F-4D97-AF65-F5344CB8AC3E}">
        <p14:creationId xmlns:p14="http://schemas.microsoft.com/office/powerpoint/2010/main" val="9264050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41901391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_Corp Template_2014">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11" name="矩形 10"/>
          <p:cNvSpPr/>
          <p:nvPr userDrawn="1"/>
        </p:nvSpPr>
        <p:spPr>
          <a:xfrm>
            <a:off x="0" y="14285"/>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Group 105"/>
          <p:cNvGrpSpPr/>
          <p:nvPr userDrawn="1"/>
        </p:nvGrpSpPr>
        <p:grpSpPr>
          <a:xfrm rot="16200000">
            <a:off x="145357" y="482288"/>
            <a:ext cx="383327" cy="67506"/>
            <a:chOff x="2013527" y="1616364"/>
            <a:chExt cx="576928" cy="101600"/>
          </a:xfrm>
        </p:grpSpPr>
        <p:sp>
          <p:nvSpPr>
            <p:cNvPr id="5"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Tree>
    <p:extLst>
      <p:ext uri="{BB962C8B-B14F-4D97-AF65-F5344CB8AC3E}">
        <p14:creationId xmlns:p14="http://schemas.microsoft.com/office/powerpoint/2010/main" val="38036974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Rectangle 9"/>
          <p:cNvSpPr/>
          <p:nvPr userDrawn="1"/>
        </p:nvSpPr>
        <p:spPr>
          <a:xfrm>
            <a:off x="381000" y="4552950"/>
            <a:ext cx="8763000" cy="590550"/>
          </a:xfrm>
          <a:prstGeom prst="rect">
            <a:avLst/>
          </a:prstGeom>
          <a:gradFill flip="none" rotWithShape="1">
            <a:gsLst>
              <a:gs pos="0">
                <a:srgbClr val="FFFFFF"/>
              </a:gs>
              <a:gs pos="100000">
                <a:schemeClr val="accent1"/>
              </a:gs>
              <a:gs pos="24000">
                <a:srgbClr val="FFFFFF"/>
              </a:gs>
              <a:gs pos="71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a typeface="微软雅黑" panose="020B0503020204020204" pitchFamily="34" charset="-122"/>
            </a:endParaRPr>
          </a:p>
        </p:txBody>
      </p:sp>
      <p:sp>
        <p:nvSpPr>
          <p:cNvPr id="5" name="Title 4"/>
          <p:cNvSpPr>
            <a:spLocks noGrp="1"/>
          </p:cNvSpPr>
          <p:nvPr>
            <p:ph type="title"/>
          </p:nvPr>
        </p:nvSpPr>
        <p:spPr>
          <a:xfrm>
            <a:off x="755798" y="230156"/>
            <a:ext cx="7920880" cy="374073"/>
          </a:xfrm>
        </p:spPr>
        <p:txBody>
          <a:bodyPr/>
          <a:lstStyle>
            <a:lvl1pPr>
              <a:defRPr sz="2000" b="1">
                <a:latin typeface="Century Gothic" panose="020B0502020202020204" pitchFamily="34" charset="0"/>
                <a:ea typeface="微软雅黑" panose="020B0503020204020204" pitchFamily="34" charset="-122"/>
              </a:defRPr>
            </a:lvl1pPr>
          </a:lstStyle>
          <a:p>
            <a:r>
              <a:rPr lang="en-US" dirty="0" smtClean="0"/>
              <a:t>Click to edit Master title style</a:t>
            </a:r>
            <a:endParaRPr lang="en-US"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000" y="4733925"/>
            <a:ext cx="1066800" cy="228600"/>
          </a:xfrm>
          <a:prstGeom prst="rect">
            <a:avLst/>
          </a:prstGeom>
        </p:spPr>
      </p:pic>
    </p:spTree>
    <p:extLst>
      <p:ext uri="{BB962C8B-B14F-4D97-AF65-F5344CB8AC3E}">
        <p14:creationId xmlns:p14="http://schemas.microsoft.com/office/powerpoint/2010/main" val="15656478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1280160"/>
            <a:ext cx="7776864" cy="31432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itle 5"/>
          <p:cNvSpPr>
            <a:spLocks noGrp="1"/>
          </p:cNvSpPr>
          <p:nvPr>
            <p:ph type="title"/>
          </p:nvPr>
        </p:nvSpPr>
        <p:spPr>
          <a:xfrm>
            <a:off x="719572" y="361747"/>
            <a:ext cx="7920880" cy="374073"/>
          </a:xfrm>
        </p:spPr>
        <p:txBody>
          <a:bodyPr/>
          <a:lstStyle/>
          <a:p>
            <a:r>
              <a:rPr lang="en-US" smtClean="0"/>
              <a:t>Click to edit Master title style</a:t>
            </a:r>
            <a:endParaRPr lang="en-US"/>
          </a:p>
        </p:txBody>
      </p:sp>
      <p:sp>
        <p:nvSpPr>
          <p:cNvPr id="8"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smtClean="0"/>
              <a:t>Click to add subtitle</a:t>
            </a:r>
            <a:endParaRPr lang="en-US" dirty="0"/>
          </a:p>
        </p:txBody>
      </p:sp>
    </p:spTree>
    <p:extLst>
      <p:ext uri="{BB962C8B-B14F-4D97-AF65-F5344CB8AC3E}">
        <p14:creationId xmlns:p14="http://schemas.microsoft.com/office/powerpoint/2010/main" val="3447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946923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lvl1pPr>
          </a:lstStyle>
          <a:p>
            <a:r>
              <a:rPr lang="en-US" dirty="0" smtClean="0"/>
              <a:t>Click to edit Master title style</a:t>
            </a:r>
            <a:endParaRPr lang="en-US" dirty="0"/>
          </a:p>
        </p:txBody>
      </p:sp>
    </p:spTree>
    <p:extLst>
      <p:ext uri="{BB962C8B-B14F-4D97-AF65-F5344CB8AC3E}">
        <p14:creationId xmlns:p14="http://schemas.microsoft.com/office/powerpoint/2010/main" val="24595132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462121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Blue_Corp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600" b="1" dirty="0">
                <a:solidFill>
                  <a:srgbClr val="FFFFFF"/>
                </a:solidFill>
                <a:latin typeface="Arial Narrow" pitchFamily="34" charset="0"/>
                <a:cs typeface="Arial" pitchFamily="34" charset="0"/>
              </a:rPr>
              <a:t>3DS.COM</a:t>
            </a:r>
            <a:r>
              <a:rPr lang="en-US" sz="600" dirty="0">
                <a:solidFill>
                  <a:srgbClr val="FFFFFF"/>
                </a:solidFill>
                <a:latin typeface="Arial Narrow" pitchFamily="34" charset="0"/>
                <a:cs typeface="Arial" pitchFamily="34" charset="0"/>
              </a:rPr>
              <a:t> © </a:t>
            </a:r>
            <a:r>
              <a:rPr lang="en-US" sz="600" dirty="0" err="1">
                <a:solidFill>
                  <a:srgbClr val="FFFFFF"/>
                </a:solidFill>
                <a:latin typeface="Arial Narrow" pitchFamily="34" charset="0"/>
                <a:cs typeface="Arial" pitchFamily="34" charset="0"/>
              </a:rPr>
              <a:t>Dassault</a:t>
            </a:r>
            <a:r>
              <a:rPr lang="en-US" sz="600" dirty="0">
                <a:solidFill>
                  <a:srgbClr val="FFFFFF"/>
                </a:solidFill>
                <a:latin typeface="Arial Narrow" pitchFamily="34" charset="0"/>
                <a:cs typeface="Arial" pitchFamily="34" charset="0"/>
              </a:rPr>
              <a:t> </a:t>
            </a:r>
            <a:r>
              <a:rPr lang="en-US" sz="600" dirty="0" err="1">
                <a:solidFill>
                  <a:srgbClr val="FFFFFF"/>
                </a:solidFill>
                <a:latin typeface="Arial Narrow" pitchFamily="34" charset="0"/>
                <a:cs typeface="Arial" pitchFamily="34" charset="0"/>
              </a:rPr>
              <a:t>Systèmes</a:t>
            </a:r>
            <a:r>
              <a:rPr lang="en-US" sz="600" dirty="0">
                <a:solidFill>
                  <a:srgbClr val="FFFFFF"/>
                </a:solidFill>
                <a:latin typeface="Arial Narrow" pitchFamily="34" charset="0"/>
                <a:cs typeface="Arial" pitchFamily="34" charset="0"/>
              </a:rPr>
              <a:t> | Confidential Information | </a:t>
            </a:r>
            <a:fld id="{7932CEB9-7706-4840-A8AE-48D24CB336EF}" type="datetimeFigureOut">
              <a:rPr lang="en-US" sz="600" smtClean="0">
                <a:solidFill>
                  <a:srgbClr val="FFFFFF"/>
                </a:solidFill>
                <a:latin typeface="Arial Narrow" pitchFamily="34" charset="0"/>
                <a:cs typeface="Arial" pitchFamily="34" charset="0"/>
              </a:rPr>
              <a:pPr algn="ctr" fontAlgn="auto">
                <a:spcBef>
                  <a:spcPts val="0"/>
                </a:spcBef>
                <a:spcAft>
                  <a:spcPts val="0"/>
                </a:spcAft>
                <a:defRPr/>
              </a:pPr>
              <a:t>4/19/2017</a:t>
            </a:fld>
            <a:r>
              <a:rPr lang="en-US" sz="600" dirty="0">
                <a:solidFill>
                  <a:srgbClr val="FFFFFF"/>
                </a:solidFill>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441620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head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114264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a:t>单击此处编辑母版标题样式</a:t>
            </a:r>
            <a:endParaRPr lang="en-US" dirty="0"/>
          </a:p>
        </p:txBody>
      </p:sp>
    </p:spTree>
    <p:extLst>
      <p:ext uri="{BB962C8B-B14F-4D97-AF65-F5344CB8AC3E}">
        <p14:creationId xmlns:p14="http://schemas.microsoft.com/office/powerpoint/2010/main" val="380169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B3F7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Century Gothic" panose="020B0502020202020204" pitchFamily="34" charset="0"/>
                <a:ea typeface="+mj-ea"/>
                <a:cs typeface="Century Gothic" panose="020B0502020202020204" pitchFamily="34" charset="0"/>
              </a:defRPr>
            </a:lvl1pPr>
          </a:lstStyle>
          <a:p>
            <a:r>
              <a:rPr lang="en-US" noProof="0" dirty="0" smtClean="0"/>
              <a:t>Click to edit title</a:t>
            </a:r>
            <a:endParaRPr lang="en-US" noProof="0" dirty="0"/>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Century Gothic" panose="020B0502020202020204" pitchFamily="34" charset="0"/>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smtClean="0">
                <a:ln>
                  <a:noFill/>
                </a:ln>
                <a:solidFill>
                  <a:schemeClr val="bg1"/>
                </a:solidFill>
                <a:effectLst/>
                <a:latin typeface="Arial Narrow" pitchFamily="34" charset="0"/>
                <a:cs typeface="Arial" pitchFamily="34" charset="0"/>
              </a:rPr>
              <a:t>3DS.COM</a:t>
            </a:r>
            <a:r>
              <a:rPr lang="en-US" sz="600" b="1" i="0" cap="none" spc="0" baseline="0" dirty="0" smtClean="0">
                <a:ln>
                  <a:noFill/>
                </a:ln>
                <a:solidFill>
                  <a:schemeClr val="bg1"/>
                </a:solidFill>
                <a:effectLst/>
                <a:latin typeface="Arial Narrow" pitchFamily="34" charset="0"/>
                <a:cs typeface="Arial" pitchFamily="34" charset="0"/>
              </a:rPr>
              <a:t> </a:t>
            </a:r>
            <a:r>
              <a:rPr lang="en-US" sz="600" b="0" cap="none" spc="0" dirty="0" smtClean="0">
                <a:ln>
                  <a:noFill/>
                </a:ln>
                <a:solidFill>
                  <a:schemeClr val="bg1"/>
                </a:solidFill>
                <a:effectLst/>
                <a:latin typeface="Arial Narrow" pitchFamily="34" charset="0"/>
                <a:cs typeface="Arial" pitchFamily="34" charset="0"/>
              </a:rPr>
              <a:t>© Dassault </a:t>
            </a:r>
            <a:r>
              <a:rPr lang="en-US" sz="600" b="0" cap="none" spc="0" dirty="0" err="1" smtClean="0">
                <a:ln>
                  <a:noFill/>
                </a:ln>
                <a:solidFill>
                  <a:schemeClr val="bg1"/>
                </a:solidFill>
                <a:effectLst/>
                <a:latin typeface="Arial Narrow" pitchFamily="34" charset="0"/>
                <a:cs typeface="Arial" pitchFamily="34" charset="0"/>
              </a:rPr>
              <a:t>Systèmes</a:t>
            </a:r>
            <a:r>
              <a:rPr lang="en-US" sz="600" b="0" cap="none" spc="0" dirty="0" smtClean="0">
                <a:ln>
                  <a:noFill/>
                </a:ln>
                <a:solidFill>
                  <a:schemeClr val="bg1"/>
                </a:solidFill>
                <a:effectLst/>
                <a:latin typeface="Arial Narrow" pitchFamily="34" charset="0"/>
                <a:cs typeface="Arial" pitchFamily="34" charset="0"/>
              </a:rPr>
              <a:t> | </a:t>
            </a:r>
            <a:r>
              <a:rPr lang="en-US" sz="600" b="0" cap="none" spc="0" noProof="0" dirty="0" smtClean="0">
                <a:ln>
                  <a:noFill/>
                </a:ln>
                <a:solidFill>
                  <a:schemeClr val="bg1"/>
                </a:solidFill>
                <a:effectLst/>
                <a:latin typeface="Arial Narrow" pitchFamily="34" charset="0"/>
                <a:cs typeface="Arial" pitchFamily="34" charset="0"/>
              </a:rPr>
              <a:t>Confidential</a:t>
            </a:r>
            <a:r>
              <a:rPr lang="en-US" sz="600" b="0" cap="none" spc="0" dirty="0" smtClean="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4/19/2017</a:t>
            </a:fld>
            <a:r>
              <a:rPr lang="en-US" sz="600" b="0" cap="none" spc="0" dirty="0" smtClean="0">
                <a:ln>
                  <a:noFill/>
                </a:ln>
                <a:solidFill>
                  <a:schemeClr val="bg1"/>
                </a:solidFill>
                <a:effectLst/>
                <a:latin typeface="Arial Narrow" pitchFamily="34" charset="0"/>
                <a:cs typeface="Arial" pitchFamily="34" charset="0"/>
              </a:rPr>
              <a:t> | ref.: 3DS_Document_2014</a:t>
            </a:r>
            <a:endParaRPr lang="en-US" sz="600" b="0" cap="none" spc="0" dirty="0">
              <a:ln>
                <a:noFill/>
              </a:ln>
              <a:solidFill>
                <a:schemeClr val="bg1"/>
              </a:solidFill>
              <a:effectLst/>
              <a:latin typeface="Arial Narrow" pitchFamily="34" charset="0"/>
              <a:cs typeface="Arial" pitchFamily="34" charset="0"/>
            </a:endParaRPr>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0600" y="880684"/>
            <a:ext cx="2994715" cy="3458332"/>
          </a:xfrm>
          <a:prstGeom prst="rect">
            <a:avLst/>
          </a:prstGeom>
        </p:spPr>
      </p:pic>
    </p:spTree>
    <p:extLst>
      <p:ext uri="{BB962C8B-B14F-4D97-AF65-F5344CB8AC3E}">
        <p14:creationId xmlns:p14="http://schemas.microsoft.com/office/powerpoint/2010/main" val="200834072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_Corp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129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 Cover_Corp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450753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414207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951570"/>
            <a:ext cx="7776864" cy="3471840"/>
          </a:xfrm>
        </p:spPr>
        <p:txBody>
          <a:bodyPr>
            <a:normAutofit/>
          </a:bodyPr>
          <a:lstStyle>
            <a:lvl1pPr>
              <a:defRPr sz="1200"/>
            </a:lvl1pPr>
            <a:lvl2pPr>
              <a:defRPr sz="1050"/>
            </a:lvl2pPr>
            <a:lvl3pPr>
              <a:defRPr sz="900"/>
            </a:lvl3pPr>
          </a:lstStyle>
          <a:p>
            <a:pPr lvl="0"/>
            <a:r>
              <a:rPr lang="en-GB" dirty="0"/>
              <a:t>Click to edit Master text styles</a:t>
            </a:r>
          </a:p>
          <a:p>
            <a:pPr lvl="1"/>
            <a:r>
              <a:rPr lang="en-GB" dirty="0"/>
              <a:t>Second level</a:t>
            </a:r>
          </a:p>
          <a:p>
            <a:pPr lvl="2"/>
            <a:r>
              <a:rPr lang="en-GB" dirty="0"/>
              <a:t>Third level</a:t>
            </a:r>
          </a:p>
        </p:txBody>
      </p:sp>
      <p:sp>
        <p:nvSpPr>
          <p:cNvPr id="6" name="Title 5"/>
          <p:cNvSpPr>
            <a:spLocks noGrp="1"/>
          </p:cNvSpPr>
          <p:nvPr>
            <p:ph type="title"/>
          </p:nvPr>
        </p:nvSpPr>
        <p:spPr>
          <a:xfrm>
            <a:off x="719572" y="361747"/>
            <a:ext cx="7920880" cy="374073"/>
          </a:xfrm>
        </p:spPr>
        <p:txBody>
          <a:bodyPr/>
          <a:lstStyle/>
          <a:p>
            <a:r>
              <a:rPr lang="en-US" dirty="0"/>
              <a:t>Click to edit Master title style</a:t>
            </a:r>
          </a:p>
        </p:txBody>
      </p:sp>
    </p:spTree>
    <p:extLst>
      <p:ext uri="{BB962C8B-B14F-4D97-AF65-F5344CB8AC3E}">
        <p14:creationId xmlns:p14="http://schemas.microsoft.com/office/powerpoint/2010/main" val="4186398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8000" y="180000"/>
            <a:ext cx="7452000" cy="360000"/>
          </a:xfrm>
        </p:spPr>
        <p:txBody>
          <a:bodyPr/>
          <a:lstStyle>
            <a:lvl1pPr>
              <a:defRPr sz="24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34704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166" y="392849"/>
            <a:ext cx="8458200" cy="3429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5"/>
          <p:cNvSpPr>
            <a:spLocks noGrp="1"/>
          </p:cNvSpPr>
          <p:nvPr>
            <p:ph sz="quarter" idx="10" hasCustomPrompt="1"/>
          </p:nvPr>
        </p:nvSpPr>
        <p:spPr>
          <a:xfrm>
            <a:off x="1001713" y="745808"/>
            <a:ext cx="6513512" cy="337185"/>
          </a:xfrm>
        </p:spPr>
        <p:txBody>
          <a:bodyPr>
            <a:normAutofit/>
          </a:bodyPr>
          <a:lstStyle>
            <a:lvl1pPr marL="0" indent="0">
              <a:buFontTx/>
              <a:buNone/>
              <a:defRPr sz="1700"/>
            </a:lvl1pPr>
          </a:lstStyle>
          <a:p>
            <a:pPr lvl="0"/>
            <a:r>
              <a:rPr lang="en-GB" dirty="0"/>
              <a:t>Click to edit subtitle</a:t>
            </a:r>
          </a:p>
        </p:txBody>
      </p:sp>
    </p:spTree>
    <p:extLst>
      <p:ext uri="{BB962C8B-B14F-4D97-AF65-F5344CB8AC3E}">
        <p14:creationId xmlns:p14="http://schemas.microsoft.com/office/powerpoint/2010/main" val="3479780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Corp Template_2014">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5" name="矩形 4"/>
          <p:cNvSpPr/>
          <p:nvPr userDrawn="1"/>
        </p:nvSpPr>
        <p:spPr>
          <a:xfrm>
            <a:off x="0" y="-2"/>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zh-CN" altLang="en-US" sz="1700">
              <a:solidFill>
                <a:prstClr val="white"/>
              </a:solidFill>
            </a:endParaRPr>
          </a:p>
        </p:txBody>
      </p:sp>
      <p:grpSp>
        <p:nvGrpSpPr>
          <p:cNvPr id="7" name="Group 105"/>
          <p:cNvGrpSpPr/>
          <p:nvPr userDrawn="1"/>
        </p:nvGrpSpPr>
        <p:grpSpPr>
          <a:xfrm rot="16200000">
            <a:off x="145357" y="482288"/>
            <a:ext cx="383327" cy="67506"/>
            <a:chOff x="2013527" y="1616364"/>
            <a:chExt cx="576928" cy="101600"/>
          </a:xfrm>
        </p:grpSpPr>
        <p:sp>
          <p:nvSpPr>
            <p:cNvPr id="8"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9"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0"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1"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2"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grpSp>
    </p:spTree>
    <p:extLst>
      <p:ext uri="{BB962C8B-B14F-4D97-AF65-F5344CB8AC3E}">
        <p14:creationId xmlns:p14="http://schemas.microsoft.com/office/powerpoint/2010/main" val="10316419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a:t>Click to edit Master title style</a:t>
            </a:r>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680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S_LG Title and Content">
    <p:spTree>
      <p:nvGrpSpPr>
        <p:cNvPr id="1" name=""/>
        <p:cNvGrpSpPr/>
        <p:nvPr/>
      </p:nvGrpSpPr>
      <p:grpSpPr>
        <a:xfrm>
          <a:off x="0" y="0"/>
          <a:ext cx="0" cy="0"/>
          <a:chOff x="0" y="0"/>
          <a:chExt cx="0" cy="0"/>
        </a:xfrm>
      </p:grpSpPr>
      <p:sp>
        <p:nvSpPr>
          <p:cNvPr id="5" name="Content Placeholder 6"/>
          <p:cNvSpPr>
            <a:spLocks noGrp="1"/>
          </p:cNvSpPr>
          <p:nvPr>
            <p:ph sz="quarter" idx="15"/>
          </p:nvPr>
        </p:nvSpPr>
        <p:spPr>
          <a:xfrm>
            <a:off x="863603" y="879562"/>
            <a:ext cx="7777163" cy="3564396"/>
          </a:xfrm>
        </p:spPr>
        <p:txBody>
          <a:bodyPr/>
          <a:lstStyle>
            <a:lvl1pPr>
              <a:lnSpc>
                <a:spcPct val="100000"/>
              </a:lnSpc>
              <a:spcBef>
                <a:spcPts val="500"/>
              </a:spcBef>
              <a:spcAft>
                <a:spcPts val="500"/>
              </a:spcAft>
              <a:defRPr baseline="0">
                <a:latin typeface="Arial Narrow" pitchFamily="34" charset="0"/>
                <a:ea typeface="黑体" pitchFamily="49" charset="-122"/>
              </a:defRPr>
            </a:lvl1pPr>
            <a:lvl2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2pPr>
            <a:lvl3pPr>
              <a:lnSpc>
                <a:spcPct val="100000"/>
              </a:lnSpc>
              <a:spcBef>
                <a:spcPts val="500"/>
              </a:spcBef>
              <a:spcAft>
                <a:spcPts val="500"/>
              </a:spcAft>
              <a:defRPr baseline="0">
                <a:latin typeface="Arial Narrow" pitchFamily="34" charset="0"/>
                <a:ea typeface="黑体" pitchFamily="49" charset="-122"/>
              </a:defRPr>
            </a:lvl3pPr>
            <a:lvl4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4pPr>
            <a:lvl5pPr>
              <a:lnSpc>
                <a:spcPct val="100000"/>
              </a:lnSpc>
              <a:spcBef>
                <a:spcPts val="500"/>
              </a:spcBef>
              <a:spcAft>
                <a:spcPts val="500"/>
              </a:spcAft>
              <a:defRPr baseline="0">
                <a:latin typeface="Arial Narrow" pitchFamily="34" charset="0"/>
                <a:ea typeface="黑体" pitchFamily="49"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标题 6"/>
          <p:cNvSpPr>
            <a:spLocks noGrp="1"/>
          </p:cNvSpPr>
          <p:nvPr>
            <p:ph type="title"/>
          </p:nvPr>
        </p:nvSpPr>
        <p:spPr>
          <a:xfrm>
            <a:off x="746575" y="366506"/>
            <a:ext cx="7920880" cy="374073"/>
          </a:xfrm>
        </p:spPr>
        <p:txBody>
          <a:bodyPr/>
          <a:lstStyle>
            <a:lvl1pPr>
              <a:defRPr baseline="0">
                <a:latin typeface="Arial Narrow" pitchFamily="34" charset="0"/>
                <a:ea typeface="黑体"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21562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21083511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1</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2</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3</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4</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5</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6</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9793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lvl1pPr>
          </a:lstStyle>
          <a:p>
            <a:pPr lvl="0"/>
            <a:r>
              <a:rPr lang="en-US" dirty="0" smtClean="0"/>
              <a:t>Click to add subtitle</a:t>
            </a:r>
            <a:endParaRPr lang="en-US" dirty="0"/>
          </a:p>
        </p:txBody>
      </p:sp>
      <p:sp>
        <p:nvSpPr>
          <p:cNvPr id="7" name="Content Placeholder 6"/>
          <p:cNvSpPr>
            <a:spLocks noGrp="1"/>
          </p:cNvSpPr>
          <p:nvPr>
            <p:ph sz="quarter" idx="15"/>
          </p:nvPr>
        </p:nvSpPr>
        <p:spPr>
          <a:xfrm>
            <a:off x="755798" y="945672"/>
            <a:ext cx="7884965" cy="3504423"/>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050658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094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solidFill>
                  <a:srgbClr val="005386"/>
                </a:solidFill>
              </a:defRPr>
            </a:lvl1pPr>
          </a:lstStyle>
          <a:p>
            <a:pPr lvl="0"/>
            <a:r>
              <a:rPr lang="en-US" dirty="0" smtClean="0"/>
              <a:t>Click to add subtitle</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51447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59150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43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ounded Rectangle 1"/>
          <p:cNvSpPr/>
          <p:nvPr userDrawn="1"/>
        </p:nvSpPr>
        <p:spPr>
          <a:xfrm>
            <a:off x="0" y="0"/>
            <a:ext cx="9144000" cy="5143500"/>
          </a:xfrm>
          <a:prstGeom prst="roundRect">
            <a:avLst>
              <a:gd name="adj" fmla="val 0"/>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73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smtClean="0"/>
              <a:t>Main Title:</a:t>
            </a:r>
            <a:r>
              <a:rPr lang="zh-CN" altLang="en-US" noProof="0" dirty="0" smtClean="0"/>
              <a:t>标题</a:t>
            </a:r>
            <a:endParaRPr lang="en-US" noProof="0" dirty="0"/>
          </a:p>
        </p:txBody>
      </p:sp>
      <p:sp>
        <p:nvSpPr>
          <p:cNvPr id="3" name="Espace réservé du texte 2"/>
          <p:cNvSpPr>
            <a:spLocks noGrp="1"/>
          </p:cNvSpPr>
          <p:nvPr>
            <p:ph type="body" idx="1"/>
          </p:nvPr>
        </p:nvSpPr>
        <p:spPr>
          <a:xfrm>
            <a:off x="719572" y="735820"/>
            <a:ext cx="7920880" cy="3664117"/>
          </a:xfrm>
          <a:prstGeom prst="rect">
            <a:avLst/>
          </a:prstGeom>
        </p:spPr>
        <p:txBody>
          <a:bodyPr vert="horz" lIns="87916" tIns="43957" rIns="87916" bIns="43957" rtlCol="0">
            <a:normAutofit/>
          </a:bodyPr>
          <a:lstStyle/>
          <a:p>
            <a:pPr lvl="0"/>
            <a:r>
              <a:rPr lang="en-US" dirty="0" smtClean="0"/>
              <a:t>Click to edit Master text styles: </a:t>
            </a:r>
            <a:r>
              <a:rPr lang="zh-CN" altLang="en-US" dirty="0" smtClean="0"/>
              <a:t>一级</a:t>
            </a:r>
            <a:endParaRPr lang="en-US" dirty="0" smtClean="0"/>
          </a:p>
          <a:p>
            <a:pPr lvl="1"/>
            <a:r>
              <a:rPr lang="en-US" dirty="0" smtClean="0"/>
              <a:t>Second level: </a:t>
            </a:r>
            <a:r>
              <a:rPr lang="zh-CN" altLang="en-US" dirty="0" smtClean="0"/>
              <a:t>二级</a:t>
            </a:r>
            <a:endParaRPr lang="en-US" dirty="0" smtClean="0"/>
          </a:p>
          <a:p>
            <a:pPr lvl="2"/>
            <a:r>
              <a:rPr lang="en-US" dirty="0" smtClean="0"/>
              <a:t>Third level: </a:t>
            </a:r>
            <a:r>
              <a:rPr lang="zh-CN" altLang="en-US" dirty="0" smtClean="0"/>
              <a:t>三级</a:t>
            </a:r>
            <a:endParaRPr lang="en-US" dirty="0" smtClean="0"/>
          </a:p>
          <a:p>
            <a:pPr lvl="3"/>
            <a:r>
              <a:rPr lang="en-US" dirty="0" smtClean="0"/>
              <a:t>Fourth level: </a:t>
            </a:r>
            <a:r>
              <a:rPr lang="zh-CN" altLang="en-US" dirty="0" smtClean="0"/>
              <a:t>四级</a:t>
            </a:r>
            <a:endParaRPr lang="en-US" dirty="0" smtClean="0"/>
          </a:p>
          <a:p>
            <a:pPr lvl="4"/>
            <a:r>
              <a:rPr lang="en-US" dirty="0" smtClean="0"/>
              <a:t>Fifth level: </a:t>
            </a:r>
            <a:r>
              <a:rPr lang="zh-CN" altLang="en-US" dirty="0" smtClean="0"/>
              <a:t>五级</a:t>
            </a:r>
            <a:endParaRPr lang="en-US" noProof="0" dirty="0" smtClean="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sp>
        <p:nvSpPr>
          <p:cNvPr id="13" name="Rectangle 12"/>
          <p:cNvSpPr/>
          <p:nvPr userDrawn="1"/>
        </p:nvSpPr>
        <p:spPr>
          <a:xfrm>
            <a:off x="330008" y="4552950"/>
            <a:ext cx="8813991" cy="590550"/>
          </a:xfrm>
          <a:prstGeom prst="rect">
            <a:avLst/>
          </a:prstGeom>
          <a:gradFill flip="none" rotWithShape="1">
            <a:gsLst>
              <a:gs pos="0">
                <a:srgbClr val="FFFFFF"/>
              </a:gs>
              <a:gs pos="100000">
                <a:srgbClr val="0B3F77"/>
              </a:gs>
              <a:gs pos="24000">
                <a:srgbClr val="FFFFFF"/>
              </a:gs>
              <a:gs pos="71000">
                <a:srgbClr val="0B3F77"/>
              </a:gs>
            </a:gsLst>
            <a:lin ang="0" scaled="1"/>
            <a:tileRect/>
          </a:gradFill>
          <a:ln w="9525" cap="flat" cmpd="sng" algn="ctr">
            <a:noFill/>
            <a:prstDash val="solid"/>
          </a:ln>
          <a:effectLst/>
        </p:spPr>
        <p:txBody>
          <a:bodyPr rtlCol="0" anchor="ctr"/>
          <a:lstStyle/>
          <a:p>
            <a:pPr marL="0" marR="0" lvl="0" indent="0" algn="ctr" defTabSz="879152"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srgbClr val="FFFFFF"/>
              </a:solidFill>
              <a:effectLst/>
              <a:uLnTx/>
              <a:uFillTx/>
              <a:latin typeface="Arial Narrow"/>
            </a:endParaRPr>
          </a:p>
        </p:txBody>
      </p:sp>
      <p:pic>
        <p:nvPicPr>
          <p:cNvPr id="14" name="Picture 13"/>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5867400" y="4727909"/>
            <a:ext cx="2666990" cy="240632"/>
          </a:xfrm>
          <a:prstGeom prst="rect">
            <a:avLst/>
          </a:prstGeom>
        </p:spPr>
      </p:pic>
    </p:spTree>
    <p:extLst>
      <p:ext uri="{BB962C8B-B14F-4D97-AF65-F5344CB8AC3E}">
        <p14:creationId xmlns:p14="http://schemas.microsoft.com/office/powerpoint/2010/main" val="2211177131"/>
      </p:ext>
    </p:extLst>
  </p:cSld>
  <p:clrMap bg1="lt1" tx1="dk1" bg2="lt2" tx2="dk2" accent1="accent1" accent2="accent2" accent3="accent3" accent4="accent4" accent5="accent5" accent6="accent6" hlink="hlink" folHlink="folHlink"/>
  <p:sldLayoutIdLst>
    <p:sldLayoutId id="2147483925" r:id="rId1"/>
    <p:sldLayoutId id="2147483913" r:id="rId2"/>
    <p:sldLayoutId id="2147483923" r:id="rId3"/>
    <p:sldLayoutId id="2147483906" r:id="rId4"/>
    <p:sldLayoutId id="2147483907" r:id="rId5"/>
    <p:sldLayoutId id="2147483916" r:id="rId6"/>
    <p:sldLayoutId id="2147483910" r:id="rId7"/>
    <p:sldLayoutId id="2147483911" r:id="rId8"/>
    <p:sldLayoutId id="2147483924" r:id="rId9"/>
    <p:sldLayoutId id="2147483912" r:id="rId10"/>
    <p:sldLayoutId id="2147483948" r:id="rId11"/>
    <p:sldLayoutId id="2147483949" r:id="rId12"/>
    <p:sldLayoutId id="2147483952" r:id="rId13"/>
    <p:sldLayoutId id="2147483955" r:id="rId14"/>
    <p:sldLayoutId id="2147483956" r:id="rId15"/>
    <p:sldLayoutId id="2147483986" r:id="rId16"/>
  </p:sldLayoutIdLst>
  <p:timing>
    <p:tnLst>
      <p:par>
        <p:cTn id="1" dur="indefinite" restart="never" nodeType="tmRoot"/>
      </p:par>
    </p:tnLst>
  </p:timing>
  <p:txStyles>
    <p:title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p:titleStyle>
    <p:bodyStyle>
      <a:lvl1pPr marL="252000" indent="-252000" algn="l" defTabSz="879152" rtl="0" eaLnBrk="1" latinLnBrk="0" hangingPunct="1">
        <a:lnSpc>
          <a:spcPct val="100000"/>
        </a:lnSpc>
        <a:spcBef>
          <a:spcPts val="800"/>
        </a:spcBef>
        <a:buSzPct val="100000"/>
        <a:buFontTx/>
        <a:buBlip>
          <a:blip r:embed="rId19"/>
        </a:buBlip>
        <a:defRPr sz="2000" b="0" i="0" kern="900" spc="0">
          <a:solidFill>
            <a:srgbClr val="005386"/>
          </a:solidFill>
          <a:latin typeface="Century Gothic" pitchFamily="34" charset="0"/>
          <a:ea typeface="微软雅黑" pitchFamily="34" charset="-122"/>
          <a:cs typeface="Century Gothic" pitchFamily="34" charset="0"/>
        </a:defRPr>
      </a:lvl1pPr>
      <a:lvl2pPr marL="504000" marR="0" indent="-234000" algn="l" defTabSz="879152" rtl="0" eaLnBrk="1" fontAlgn="auto" latinLnBrk="0" hangingPunct="1">
        <a:lnSpc>
          <a:spcPct val="100000"/>
        </a:lnSpc>
        <a:spcBef>
          <a:spcPts val="600"/>
        </a:spcBef>
        <a:spcAft>
          <a:spcPts val="0"/>
        </a:spcAft>
        <a:buClrTx/>
        <a:buSzPct val="100000"/>
        <a:buFontTx/>
        <a:buBlip>
          <a:blip r:embed="rId20"/>
        </a:buBlip>
        <a:tabLst/>
        <a:defRPr sz="1800" b="0" i="0" kern="900" spc="0" baseline="0">
          <a:solidFill>
            <a:srgbClr val="005386"/>
          </a:solidFill>
          <a:latin typeface="Century Gothic" pitchFamily="34" charset="0"/>
          <a:ea typeface="微软雅黑" pitchFamily="34" charset="-122"/>
          <a:cs typeface="Century Gothic" pitchFamily="34" charset="0"/>
        </a:defRPr>
      </a:lvl2pPr>
      <a:lvl3pPr marL="756000" marR="0" indent="-216000" algn="l" defTabSz="879152" rtl="0" eaLnBrk="1" fontAlgn="auto" latinLnBrk="0" hangingPunct="1">
        <a:lnSpc>
          <a:spcPct val="100000"/>
        </a:lnSpc>
        <a:spcBef>
          <a:spcPts val="400"/>
        </a:spcBef>
        <a:spcAft>
          <a:spcPts val="0"/>
        </a:spcAft>
        <a:buClrTx/>
        <a:buSzPct val="90000"/>
        <a:buFontTx/>
        <a:buBlip>
          <a:blip r:embed="rId19"/>
        </a:buBlip>
        <a:tabLst/>
        <a:defRPr sz="1600" b="0" i="0" kern="900" spc="0">
          <a:solidFill>
            <a:srgbClr val="005386"/>
          </a:solidFill>
          <a:latin typeface="Century Gothic" pitchFamily="34" charset="0"/>
          <a:ea typeface="微软雅黑" pitchFamily="34" charset="-122"/>
          <a:cs typeface="Century Gothic" pitchFamily="34" charset="0"/>
        </a:defRPr>
      </a:lvl3pPr>
      <a:lvl4pPr marL="972000" indent="-180000" algn="l" defTabSz="879152" rtl="0" eaLnBrk="1" latinLnBrk="0" hangingPunct="1">
        <a:lnSpc>
          <a:spcPct val="100000"/>
        </a:lnSpc>
        <a:spcBef>
          <a:spcPts val="400"/>
        </a:spcBef>
        <a:buSzPct val="90000"/>
        <a:buFontTx/>
        <a:buBlip>
          <a:blip r:embed="rId20"/>
        </a:buBlip>
        <a:defRPr sz="1400" b="0" i="0" kern="900" spc="-70">
          <a:solidFill>
            <a:srgbClr val="005386"/>
          </a:solidFill>
          <a:latin typeface="Century Gothic" pitchFamily="34" charset="0"/>
          <a:ea typeface="微软雅黑" pitchFamily="34" charset="-122"/>
          <a:cs typeface="Century Gothic" pitchFamily="34" charset="0"/>
        </a:defRPr>
      </a:lvl4pPr>
      <a:lvl5pPr marL="1080000" indent="0" algn="l" defTabSz="879152" rtl="0" eaLnBrk="1" latinLnBrk="0" hangingPunct="1">
        <a:lnSpc>
          <a:spcPct val="100000"/>
        </a:lnSpc>
        <a:spcBef>
          <a:spcPts val="300"/>
        </a:spcBef>
        <a:buFont typeface="Arial"/>
        <a:buNone/>
        <a:defRPr sz="1200" b="0" i="0" kern="1200" baseline="0">
          <a:solidFill>
            <a:srgbClr val="005386"/>
          </a:solidFill>
          <a:latin typeface="Century Gothic" pitchFamily="34" charset="0"/>
          <a:ea typeface="微软雅黑" pitchFamily="34" charset="-122"/>
          <a:cs typeface="Century Gothic" pitchFamily="34" charset="0"/>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en-US" sz="1700">
              <a:solidFill>
                <a:srgbClr val="FFFFFF"/>
              </a:solidFill>
            </a:endParaRPr>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algn="ctr" defTabSz="879152" fontAlgn="auto">
              <a:spcBef>
                <a:spcPts val="0"/>
              </a:spcBef>
              <a:spcAft>
                <a:spcPts val="0"/>
              </a:spcAft>
              <a:defRPr/>
            </a:pPr>
            <a:fld id="{77E95206-EC0C-43EF-8E7D-2BA7BDFE308A}" type="slidenum">
              <a:rPr lang="en-US" sz="900" smtClean="0">
                <a:solidFill>
                  <a:srgbClr val="005386"/>
                </a:solidFill>
              </a:rPr>
              <a:pPr algn="ctr" defTabSz="879152" fontAlgn="auto">
                <a:spcBef>
                  <a:spcPts val="0"/>
                </a:spcBef>
                <a:spcAft>
                  <a:spcPts val="0"/>
                </a:spcAft>
                <a:defRPr/>
              </a:pPr>
              <a:t>‹#›</a:t>
            </a:fld>
            <a:endParaRPr lang="en-US" sz="900">
              <a:solidFill>
                <a:srgbClr val="005386"/>
              </a:solidFill>
            </a:endParaRPr>
          </a:p>
        </p:txBody>
      </p:sp>
      <p:pic>
        <p:nvPicPr>
          <p:cNvPr id="9" name="Picture 8"/>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298426492"/>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72" r:id="rId6"/>
    <p:sldLayoutId id="2147483973" r:id="rId7"/>
    <p:sldLayoutId id="2147483974" r:id="rId8"/>
    <p:sldLayoutId id="2147483975" r:id="rId9"/>
    <p:sldLayoutId id="2147483976" r:id="rId10"/>
    <p:sldLayoutId id="2147483977" r:id="rId11"/>
    <p:sldLayoutId id="2147483978" r:id="rId12"/>
    <p:sldLayoutId id="2147483980" r:id="rId13"/>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3" Type="http://schemas.openxmlformats.org/officeDocument/2006/relationships/image" Target="../media/image27.png"/><Relationship Id="rId18" Type="http://schemas.microsoft.com/office/2007/relationships/hdphoto" Target="../media/hdphoto3.wdp"/><Relationship Id="rId26" Type="http://schemas.microsoft.com/office/2007/relationships/hdphoto" Target="../media/hdphoto7.wdp"/><Relationship Id="rId21" Type="http://schemas.openxmlformats.org/officeDocument/2006/relationships/image" Target="../media/image32.png"/><Relationship Id="rId34" Type="http://schemas.microsoft.com/office/2007/relationships/hdphoto" Target="../media/hdphoto11.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0.png"/><Relationship Id="rId25" Type="http://schemas.openxmlformats.org/officeDocument/2006/relationships/image" Target="../media/image34.png"/><Relationship Id="rId33" Type="http://schemas.openxmlformats.org/officeDocument/2006/relationships/image" Target="../media/image38.png"/><Relationship Id="rId38" Type="http://schemas.microsoft.com/office/2007/relationships/hdphoto" Target="../media/hdphoto13.wdp"/><Relationship Id="rId2" Type="http://schemas.openxmlformats.org/officeDocument/2006/relationships/notesSlide" Target="../notesSlides/notesSlide2.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24" Type="http://schemas.microsoft.com/office/2007/relationships/hdphoto" Target="../media/hdphoto6.wdp"/><Relationship Id="rId32" Type="http://schemas.microsoft.com/office/2007/relationships/hdphoto" Target="../media/hdphoto10.wdp"/><Relationship Id="rId37" Type="http://schemas.openxmlformats.org/officeDocument/2006/relationships/image" Target="../media/image40.png"/><Relationship Id="rId5" Type="http://schemas.microsoft.com/office/2007/relationships/hdphoto" Target="../media/hdphoto1.wdp"/><Relationship Id="rId15" Type="http://schemas.openxmlformats.org/officeDocument/2006/relationships/image" Target="../media/image29.png"/><Relationship Id="rId23" Type="http://schemas.openxmlformats.org/officeDocument/2006/relationships/image" Target="../media/image33.png"/><Relationship Id="rId28" Type="http://schemas.microsoft.com/office/2007/relationships/hdphoto" Target="../media/hdphoto8.wdp"/><Relationship Id="rId36" Type="http://schemas.microsoft.com/office/2007/relationships/hdphoto" Target="../media/hdphoto12.wdp"/><Relationship Id="rId10" Type="http://schemas.openxmlformats.org/officeDocument/2006/relationships/image" Target="../media/image24.png"/><Relationship Id="rId19" Type="http://schemas.openxmlformats.org/officeDocument/2006/relationships/image" Target="../media/image31.png"/><Relationship Id="rId31" Type="http://schemas.openxmlformats.org/officeDocument/2006/relationships/image" Target="../media/image37.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 Id="rId22" Type="http://schemas.microsoft.com/office/2007/relationships/hdphoto" Target="../media/hdphoto5.wdp"/><Relationship Id="rId27" Type="http://schemas.openxmlformats.org/officeDocument/2006/relationships/image" Target="../media/image35.png"/><Relationship Id="rId30" Type="http://schemas.microsoft.com/office/2007/relationships/hdphoto" Target="../media/hdphoto9.wdp"/><Relationship Id="rId35" Type="http://schemas.openxmlformats.org/officeDocument/2006/relationships/image" Target="../media/image39.png"/><Relationship Id="rId8" Type="http://schemas.openxmlformats.org/officeDocument/2006/relationships/image" Target="../media/image22.png"/><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0.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4.png"/><Relationship Id="rId1" Type="http://schemas.openxmlformats.org/officeDocument/2006/relationships/slideLayout" Target="../slideLayouts/slideLayout16.xml"/><Relationship Id="rId5" Type="http://schemas.openxmlformats.org/officeDocument/2006/relationships/image" Target="../media/image81.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0.png"/><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7.png"/><Relationship Id="rId1" Type="http://schemas.openxmlformats.org/officeDocument/2006/relationships/slideLayout" Target="../slideLayouts/slideLayout16.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png"/><Relationship Id="rId1" Type="http://schemas.openxmlformats.org/officeDocument/2006/relationships/slideLayout" Target="../slideLayouts/slideLayout16.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16.xml"/><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 Id="rId5" Type="http://schemas.openxmlformats.org/officeDocument/2006/relationships/image" Target="../media/image106.png"/><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16.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16.xml"/><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Layout" Target="../slideLayouts/slideLayout16.xml"/><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8.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6.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16.xm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9.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6.png"/><Relationship Id="rId1" Type="http://schemas.openxmlformats.org/officeDocument/2006/relationships/slideLayout" Target="../slideLayouts/slideLayout16.xml"/><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098976" y="263231"/>
            <a:ext cx="5792669" cy="1440384"/>
          </a:xfrm>
        </p:spPr>
        <p:txBody>
          <a:bodyPr>
            <a:noAutofit/>
          </a:bodyPr>
          <a:lstStyle/>
          <a:p>
            <a:pPr>
              <a:lnSpc>
                <a:spcPct val="150000"/>
              </a:lnSpc>
            </a:pPr>
            <a:r>
              <a:rPr lang="zh-CN" altLang="en-US" dirty="0" smtClean="0">
                <a:solidFill>
                  <a:srgbClr val="FF6600"/>
                </a:solidFill>
              </a:rPr>
              <a:t>东南汽车</a:t>
            </a:r>
            <a:r>
              <a:rPr lang="zh-CN" altLang="en-US" dirty="0">
                <a:solidFill>
                  <a:srgbClr val="FF6600"/>
                </a:solidFill>
              </a:rPr>
              <a:t>项</a:t>
            </a:r>
            <a:r>
              <a:rPr lang="zh-CN" altLang="en-US" dirty="0" smtClean="0">
                <a:solidFill>
                  <a:srgbClr val="FF6600"/>
                </a:solidFill>
              </a:rPr>
              <a:t>目管理系统</a:t>
            </a:r>
            <a:r>
              <a:rPr lang="en-US" altLang="zh-CN" sz="2400" dirty="0" smtClean="0">
                <a:solidFill>
                  <a:srgbClr val="FF6600"/>
                </a:solidFill>
              </a:rPr>
              <a:t/>
            </a:r>
            <a:br>
              <a:rPr lang="en-US" altLang="zh-CN" sz="2400" dirty="0" smtClean="0">
                <a:solidFill>
                  <a:srgbClr val="FF6600"/>
                </a:solidFill>
              </a:rPr>
            </a:br>
            <a:r>
              <a:rPr lang="zh-CN" altLang="en-US" dirty="0"/>
              <a:t>上线全体</a:t>
            </a:r>
            <a:r>
              <a:rPr lang="zh-CN" altLang="en-US" dirty="0" smtClean="0"/>
              <a:t>培训</a:t>
            </a:r>
            <a:endParaRPr lang="en-US" b="1" dirty="0">
              <a:solidFill>
                <a:srgbClr val="FF6600"/>
              </a:solidFill>
            </a:endParaRP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928" y="182815"/>
            <a:ext cx="1960596" cy="402656"/>
          </a:xfrm>
          <a:prstGeom prst="rect">
            <a:avLst/>
          </a:prstGeom>
        </p:spPr>
      </p:pic>
      <p:pic>
        <p:nvPicPr>
          <p:cNvPr id="6" name="图片 5" descr="RP new logo-2"/>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0247" y="4767339"/>
            <a:ext cx="1083014" cy="263690"/>
          </a:xfrm>
          <a:prstGeom prst="rect">
            <a:avLst/>
          </a:prstGeom>
          <a:noFill/>
          <a:ln w="9525">
            <a:noFill/>
            <a:miter lim="800000"/>
            <a:headEnd/>
            <a:tailEnd/>
          </a:ln>
        </p:spPr>
      </p:pic>
      <p:sp>
        <p:nvSpPr>
          <p:cNvPr id="5" name="Rectangle 2"/>
          <p:cNvSpPr txBox="1">
            <a:spLocks noChangeArrowheads="1"/>
          </p:cNvSpPr>
          <p:nvPr/>
        </p:nvSpPr>
        <p:spPr>
          <a:xfrm>
            <a:off x="4398579" y="2191207"/>
            <a:ext cx="4556235" cy="1009932"/>
          </a:xfrm>
          <a:prstGeom prst="rect">
            <a:avLst/>
          </a:prstGeom>
        </p:spPr>
        <p:txBody>
          <a:bodyPr vert="horz" lIns="87916" tIns="43957" rIns="87916" bIns="43957" rtlCol="0" anchor="ctr">
            <a:noAutofit/>
          </a:bodyPr>
          <a:lstStyle>
            <a:lvl1pPr algn="r" defTabSz="879152" rtl="0" eaLnBrk="1" latinLnBrk="0" hangingPunct="1">
              <a:spcBef>
                <a:spcPct val="0"/>
              </a:spcBef>
              <a:buNone/>
              <a:defRPr lang="en-US" sz="3200" b="1" i="0" kern="1200" spc="0" baseline="0" noProof="0" dirty="0" smtClean="0">
                <a:solidFill>
                  <a:srgbClr val="005386"/>
                </a:solidFill>
                <a:effectLst/>
                <a:latin typeface="Century Gothic" pitchFamily="34" charset="0"/>
                <a:ea typeface="微软雅黑" pitchFamily="34" charset="-122"/>
                <a:cs typeface="Century Gothic" pitchFamily="34" charset="0"/>
              </a:defRPr>
            </a:lvl1pPr>
          </a:lstStyle>
          <a:p>
            <a:pPr fontAlgn="auto">
              <a:lnSpc>
                <a:spcPct val="150000"/>
              </a:lnSpc>
              <a:spcAft>
                <a:spcPts val="0"/>
              </a:spcAft>
            </a:pPr>
            <a:r>
              <a:rPr lang="zh-CN" altLang="en-US" sz="2400" dirty="0" smtClean="0">
                <a:solidFill>
                  <a:srgbClr val="7030A0"/>
                </a:solidFill>
              </a:rPr>
              <a:t>整体业务的主线讲解</a:t>
            </a:r>
            <a:endParaRPr lang="en-US" altLang="zh-CN" sz="2400" dirty="0" smtClean="0">
              <a:solidFill>
                <a:srgbClr val="7030A0"/>
              </a:solidFill>
            </a:endParaRPr>
          </a:p>
          <a:p>
            <a:pPr fontAlgn="auto">
              <a:lnSpc>
                <a:spcPct val="150000"/>
              </a:lnSpc>
              <a:spcAft>
                <a:spcPts val="0"/>
              </a:spcAft>
            </a:pPr>
            <a:r>
              <a:rPr lang="zh-CN" altLang="en-US" sz="2000" dirty="0" smtClean="0">
                <a:solidFill>
                  <a:srgbClr val="7030A0"/>
                </a:solidFill>
              </a:rPr>
              <a:t>具体操作细节见各角色的培训资料</a:t>
            </a:r>
            <a:endParaRPr lang="zh-CN" altLang="en-US" sz="2000" dirty="0">
              <a:solidFill>
                <a:srgbClr val="7030A0"/>
              </a:solidFill>
            </a:endParaRPr>
          </a:p>
        </p:txBody>
      </p:sp>
      <p:pic>
        <p:nvPicPr>
          <p:cNvPr id="2" name="图片 1"/>
          <p:cNvPicPr>
            <a:picLocks noChangeAspect="1"/>
          </p:cNvPicPr>
          <p:nvPr/>
        </p:nvPicPr>
        <p:blipFill>
          <a:blip r:embed="rId5"/>
          <a:stretch>
            <a:fillRect/>
          </a:stretch>
        </p:blipFill>
        <p:spPr>
          <a:xfrm>
            <a:off x="6234502" y="3216905"/>
            <a:ext cx="2657143" cy="1295238"/>
          </a:xfrm>
          <a:prstGeom prst="rect">
            <a:avLst/>
          </a:prstGeom>
        </p:spPr>
      </p:pic>
      <p:sp>
        <p:nvSpPr>
          <p:cNvPr id="4" name="文本框 3"/>
          <p:cNvSpPr txBox="1"/>
          <p:nvPr/>
        </p:nvSpPr>
        <p:spPr>
          <a:xfrm>
            <a:off x="4953331" y="1762745"/>
            <a:ext cx="3938314" cy="276999"/>
          </a:xfrm>
          <a:prstGeom prst="rect">
            <a:avLst/>
          </a:prstGeom>
          <a:noFill/>
        </p:spPr>
        <p:txBody>
          <a:bodyPr wrap="square" rtlCol="0">
            <a:spAutoFit/>
          </a:bodyPr>
          <a:lstStyle/>
          <a:p>
            <a:pPr algn="r"/>
            <a:r>
              <a:rPr lang="zh-CN" altLang="en-US" sz="1200" dirty="0" smtClean="0"/>
              <a:t>赵樊、郭照辉 </a:t>
            </a:r>
            <a:r>
              <a:rPr lang="en-US" altLang="zh-CN" sz="1200" dirty="0" smtClean="0"/>
              <a:t>| 2017/04/19</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endParaRPr lang="zh-CN" altLang="en-US" dirty="0">
              <a:solidFill>
                <a:srgbClr val="00CC00"/>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844" y="753321"/>
            <a:ext cx="4381209" cy="2331879"/>
          </a:xfrm>
          <a:prstGeom prst="rect">
            <a:avLst/>
          </a:prstGeom>
          <a:ln>
            <a:solidFill>
              <a:schemeClr val="tx2">
                <a:lumMod val="60000"/>
                <a:lumOff val="40000"/>
              </a:schemeClr>
            </a:solidFill>
          </a:ln>
        </p:spPr>
      </p:pic>
      <p:sp>
        <p:nvSpPr>
          <p:cNvPr id="9" name="矩形 8"/>
          <p:cNvSpPr/>
          <p:nvPr/>
        </p:nvSpPr>
        <p:spPr>
          <a:xfrm>
            <a:off x="223384" y="1544913"/>
            <a:ext cx="1183887"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3215104"/>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465782"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项目建立 项目信息</a:t>
            </a:r>
            <a:endParaRPr lang="zh-CN" altLang="en-US" dirty="0">
              <a:solidFill>
                <a:srgbClr val="00CC00"/>
              </a:solidFill>
            </a:endParaRPr>
          </a:p>
        </p:txBody>
      </p:sp>
      <p:sp>
        <p:nvSpPr>
          <p:cNvPr id="2" name="文本框 1"/>
          <p:cNvSpPr txBox="1"/>
          <p:nvPr/>
        </p:nvSpPr>
        <p:spPr>
          <a:xfrm>
            <a:off x="4843319" y="2958751"/>
            <a:ext cx="4154214" cy="1417459"/>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填写项目名称、车型码、预算码、工作日历等</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车型码会用来做问题和文档的编号前缀</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预算码用来和预算系统集成费用申请</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工作日历会影响计划排程中日期的计算，必填</a:t>
            </a:r>
            <a:endParaRPr lang="en-US" altLang="zh-CN" sz="1400" dirty="0" smtClean="0">
              <a:solidFill>
                <a:srgbClr val="7030A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6" name="矩形 5"/>
          <p:cNvSpPr/>
          <p:nvPr/>
        </p:nvSpPr>
        <p:spPr>
          <a:xfrm>
            <a:off x="5723724" y="143591"/>
            <a:ext cx="550952"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15765" y="609537"/>
            <a:ext cx="4706009" cy="4222905"/>
          </a:xfrm>
          <a:prstGeom prst="rect">
            <a:avLst/>
          </a:prstGeom>
        </p:spPr>
      </p:pic>
    </p:spTree>
    <p:extLst>
      <p:ext uri="{BB962C8B-B14F-4D97-AF65-F5344CB8AC3E}">
        <p14:creationId xmlns:p14="http://schemas.microsoft.com/office/powerpoint/2010/main" val="2346152329"/>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465782"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项目建立 项目团队</a:t>
            </a:r>
            <a:endParaRPr lang="zh-CN" altLang="en-US" dirty="0">
              <a:solidFill>
                <a:srgbClr val="00CC00"/>
              </a:solidFill>
            </a:endParaRPr>
          </a:p>
        </p:txBody>
      </p:sp>
      <p:sp>
        <p:nvSpPr>
          <p:cNvPr id="2" name="文本框 1"/>
          <p:cNvSpPr txBox="1"/>
          <p:nvPr/>
        </p:nvSpPr>
        <p:spPr>
          <a:xfrm>
            <a:off x="7126514" y="2763777"/>
            <a:ext cx="1834157" cy="1500172"/>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不同于行政组织，</a:t>
            </a:r>
            <a:r>
              <a:rPr lang="en-US" altLang="zh-CN" sz="1400" dirty="0" smtClean="0">
                <a:solidFill>
                  <a:srgbClr val="7030A0"/>
                </a:solidFill>
              </a:rPr>
              <a:t>PM</a:t>
            </a:r>
            <a:r>
              <a:rPr lang="zh-CN" altLang="en-US" sz="1400" dirty="0" smtClean="0">
                <a:solidFill>
                  <a:srgbClr val="7030A0"/>
                </a:solidFill>
              </a:rPr>
              <a:t>系统有单独的项目管理组织，自上而下是</a:t>
            </a:r>
            <a:r>
              <a:rPr lang="en-US" altLang="zh-CN" sz="1400" dirty="0" smtClean="0">
                <a:solidFill>
                  <a:srgbClr val="7030A0"/>
                </a:solidFill>
              </a:rPr>
              <a:t>PX-PM-</a:t>
            </a:r>
            <a:r>
              <a:rPr lang="zh-CN" altLang="en-US" sz="1400" dirty="0" smtClean="0">
                <a:solidFill>
                  <a:srgbClr val="7030A0"/>
                </a:solidFill>
              </a:rPr>
              <a:t>组窗口</a:t>
            </a:r>
            <a:endParaRPr lang="en-US" altLang="zh-CN" sz="1400" dirty="0" smtClean="0">
              <a:solidFill>
                <a:srgbClr val="7030A0"/>
              </a:solidFill>
            </a:endParaRPr>
          </a:p>
          <a:p>
            <a:pPr>
              <a:lnSpc>
                <a:spcPct val="150000"/>
              </a:lnSpc>
            </a:pPr>
            <a:endParaRPr lang="en-US" altLang="zh-CN" sz="1400" dirty="0" smtClean="0">
              <a:solidFill>
                <a:srgbClr val="7030A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6" name="矩形 5"/>
          <p:cNvSpPr/>
          <p:nvPr/>
        </p:nvSpPr>
        <p:spPr>
          <a:xfrm>
            <a:off x="5701499" y="398404"/>
            <a:ext cx="550952"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467319" y="1914811"/>
            <a:ext cx="2804772" cy="2087880"/>
          </a:xfrm>
          <a:prstGeom prst="rect">
            <a:avLst/>
          </a:prstGeom>
        </p:spPr>
      </p:pic>
      <p:sp>
        <p:nvSpPr>
          <p:cNvPr id="8" name="文本框 7"/>
          <p:cNvSpPr txBox="1"/>
          <p:nvPr/>
        </p:nvSpPr>
        <p:spPr>
          <a:xfrm>
            <a:off x="467319" y="859085"/>
            <a:ext cx="2749069" cy="929640"/>
          </a:xfrm>
          <a:prstGeom prst="rect">
            <a:avLst/>
          </a:prstGeom>
          <a:ln>
            <a:noFill/>
          </a:ln>
        </p:spPr>
        <p:txBody>
          <a:bodyPr wrap="square" rtlCol="0">
            <a:noAutofit/>
          </a:bodyPr>
          <a:lstStyle/>
          <a:p>
            <a:pPr>
              <a:lnSpc>
                <a:spcPct val="150000"/>
              </a:lnSpc>
            </a:pPr>
            <a:r>
              <a:rPr lang="zh-CN" altLang="en-US" sz="1100" dirty="0" smtClean="0">
                <a:solidFill>
                  <a:srgbClr val="00CC00"/>
                </a:solidFill>
              </a:rPr>
              <a:t>成员结构填写说明：</a:t>
            </a:r>
            <a:endParaRPr lang="en-US" altLang="zh-CN" sz="1100" dirty="0" smtClean="0">
              <a:solidFill>
                <a:srgbClr val="00CC00"/>
              </a:solidFill>
            </a:endParaRPr>
          </a:p>
          <a:p>
            <a:pPr>
              <a:lnSpc>
                <a:spcPct val="150000"/>
              </a:lnSpc>
            </a:pPr>
            <a:r>
              <a:rPr lang="en-US" altLang="zh-CN" sz="1100" dirty="0" smtClean="0">
                <a:solidFill>
                  <a:srgbClr val="00CC00"/>
                </a:solidFill>
              </a:rPr>
              <a:t>PX</a:t>
            </a:r>
            <a:r>
              <a:rPr lang="zh-CN" altLang="en-US" sz="1100" dirty="0" smtClean="0">
                <a:solidFill>
                  <a:srgbClr val="00CC00"/>
                </a:solidFill>
              </a:rPr>
              <a:t>填</a:t>
            </a:r>
            <a:r>
              <a:rPr lang="en-US" altLang="zh-CN" sz="1100" dirty="0" smtClean="0">
                <a:solidFill>
                  <a:srgbClr val="FFC000"/>
                </a:solidFill>
              </a:rPr>
              <a:t>1</a:t>
            </a:r>
            <a:r>
              <a:rPr lang="zh-CN" altLang="en-US" sz="1100" dirty="0" smtClean="0">
                <a:solidFill>
                  <a:srgbClr val="00CC00"/>
                </a:solidFill>
              </a:rPr>
              <a:t>，各</a:t>
            </a:r>
            <a:r>
              <a:rPr lang="en-US" altLang="zh-CN" sz="1100" dirty="0" smtClean="0">
                <a:solidFill>
                  <a:srgbClr val="00CC00"/>
                </a:solidFill>
              </a:rPr>
              <a:t>PM</a:t>
            </a:r>
            <a:r>
              <a:rPr lang="zh-CN" altLang="en-US" sz="1100" dirty="0" smtClean="0">
                <a:solidFill>
                  <a:srgbClr val="00CC00"/>
                </a:solidFill>
              </a:rPr>
              <a:t>填</a:t>
            </a:r>
            <a:r>
              <a:rPr lang="en-US" altLang="zh-CN" sz="1100" dirty="0" smtClean="0">
                <a:solidFill>
                  <a:srgbClr val="FFC000"/>
                </a:solidFill>
              </a:rPr>
              <a:t>1.X</a:t>
            </a:r>
            <a:r>
              <a:rPr lang="en-US" altLang="zh-CN" sz="1100" dirty="0" smtClean="0">
                <a:solidFill>
                  <a:srgbClr val="00CC00"/>
                </a:solidFill>
              </a:rPr>
              <a:t>(X</a:t>
            </a:r>
            <a:r>
              <a:rPr lang="zh-CN" altLang="en-US" sz="1100" dirty="0" smtClean="0">
                <a:solidFill>
                  <a:srgbClr val="00CC00"/>
                </a:solidFill>
              </a:rPr>
              <a:t>从</a:t>
            </a:r>
            <a:r>
              <a:rPr lang="en-US" altLang="zh-CN" sz="1100" dirty="0" smtClean="0">
                <a:solidFill>
                  <a:srgbClr val="00CC00"/>
                </a:solidFill>
              </a:rPr>
              <a:t>1</a:t>
            </a:r>
            <a:r>
              <a:rPr lang="zh-CN" altLang="en-US" sz="1100" dirty="0" smtClean="0">
                <a:solidFill>
                  <a:srgbClr val="00CC00"/>
                </a:solidFill>
              </a:rPr>
              <a:t>开始</a:t>
            </a:r>
            <a:r>
              <a:rPr lang="en-US" altLang="zh-CN" sz="1100" dirty="0" smtClean="0">
                <a:solidFill>
                  <a:srgbClr val="00CC00"/>
                </a:solidFill>
              </a:rPr>
              <a:t>)</a:t>
            </a:r>
            <a:r>
              <a:rPr lang="zh-CN" altLang="en-US" sz="1100" dirty="0" smtClean="0">
                <a:solidFill>
                  <a:srgbClr val="00CC00"/>
                </a:solidFill>
              </a:rPr>
              <a:t>，各部窗口填</a:t>
            </a:r>
            <a:r>
              <a:rPr lang="en-US" altLang="zh-CN" sz="1100" dirty="0" smtClean="0">
                <a:solidFill>
                  <a:srgbClr val="FFC000"/>
                </a:solidFill>
              </a:rPr>
              <a:t>1.X.0</a:t>
            </a:r>
            <a:r>
              <a:rPr lang="zh-CN" altLang="en-US" sz="1100" dirty="0">
                <a:solidFill>
                  <a:srgbClr val="00CC00"/>
                </a:solidFill>
              </a:rPr>
              <a:t> ，</a:t>
            </a:r>
            <a:r>
              <a:rPr lang="zh-CN" altLang="en-US" sz="1100" dirty="0" smtClean="0">
                <a:solidFill>
                  <a:srgbClr val="00CC00"/>
                </a:solidFill>
              </a:rPr>
              <a:t>各组窗口填</a:t>
            </a:r>
            <a:r>
              <a:rPr lang="en-US" altLang="zh-CN" sz="1100" dirty="0" smtClean="0">
                <a:solidFill>
                  <a:srgbClr val="FFC000"/>
                </a:solidFill>
              </a:rPr>
              <a:t>1.X.Y</a:t>
            </a:r>
            <a:r>
              <a:rPr lang="en-US" altLang="zh-CN" sz="1100" dirty="0">
                <a:solidFill>
                  <a:srgbClr val="00CC00"/>
                </a:solidFill>
              </a:rPr>
              <a:t> </a:t>
            </a:r>
            <a:r>
              <a:rPr lang="en-US" altLang="zh-CN" sz="1100" dirty="0" smtClean="0">
                <a:solidFill>
                  <a:srgbClr val="00CC00"/>
                </a:solidFill>
              </a:rPr>
              <a:t>(Y</a:t>
            </a:r>
            <a:r>
              <a:rPr lang="zh-CN" altLang="en-US" sz="1100" dirty="0" smtClean="0">
                <a:solidFill>
                  <a:srgbClr val="00CC00"/>
                </a:solidFill>
              </a:rPr>
              <a:t>从</a:t>
            </a:r>
            <a:r>
              <a:rPr lang="en-US" altLang="zh-CN" sz="1100" dirty="0">
                <a:solidFill>
                  <a:srgbClr val="00CC00"/>
                </a:solidFill>
              </a:rPr>
              <a:t>1</a:t>
            </a:r>
            <a:r>
              <a:rPr lang="zh-CN" altLang="en-US" sz="1100" dirty="0">
                <a:solidFill>
                  <a:srgbClr val="00CC00"/>
                </a:solidFill>
              </a:rPr>
              <a:t>开始</a:t>
            </a:r>
            <a:r>
              <a:rPr lang="en-US" altLang="zh-CN" sz="1100" dirty="0">
                <a:solidFill>
                  <a:srgbClr val="00CC00"/>
                </a:solidFill>
              </a:rPr>
              <a:t>)</a:t>
            </a:r>
            <a:endParaRPr lang="en-US" altLang="zh-CN" sz="1100" dirty="0" smtClean="0">
              <a:solidFill>
                <a:srgbClr val="00CC00"/>
              </a:solidFill>
            </a:endParaRPr>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32942" r="42241"/>
          <a:stretch/>
        </p:blipFill>
        <p:spPr>
          <a:xfrm>
            <a:off x="-1" y="609537"/>
            <a:ext cx="6952343" cy="4538124"/>
          </a:xfrm>
          <a:prstGeom prst="rect">
            <a:avLst/>
          </a:prstGeom>
        </p:spPr>
      </p:pic>
    </p:spTree>
    <p:extLst>
      <p:ext uri="{BB962C8B-B14F-4D97-AF65-F5344CB8AC3E}">
        <p14:creationId xmlns:p14="http://schemas.microsoft.com/office/powerpoint/2010/main" val="24884059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项目建立 项目文件夹</a:t>
            </a:r>
            <a:endParaRPr lang="zh-CN" altLang="en-US" dirty="0">
              <a:solidFill>
                <a:srgbClr val="00CC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6" name="矩形 5"/>
          <p:cNvSpPr/>
          <p:nvPr/>
        </p:nvSpPr>
        <p:spPr>
          <a:xfrm>
            <a:off x="5630387" y="643675"/>
            <a:ext cx="568005"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79331" y="600498"/>
            <a:ext cx="3911366" cy="4553890"/>
          </a:xfrm>
          <a:prstGeom prst="rect">
            <a:avLst/>
          </a:prstGeom>
        </p:spPr>
      </p:pic>
      <p:sp>
        <p:nvSpPr>
          <p:cNvPr id="9" name="文本框 8"/>
          <p:cNvSpPr txBox="1"/>
          <p:nvPr/>
        </p:nvSpPr>
        <p:spPr>
          <a:xfrm>
            <a:off x="4706009" y="3072718"/>
            <a:ext cx="4328162" cy="1152442"/>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按照行政组织及需要可建立相应的文件夹，用于保存各种文档交付物</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文件夹可以设置权限控制访问的人员</a:t>
            </a:r>
            <a:endParaRPr lang="en-US" altLang="zh-CN" sz="1400" dirty="0" smtClean="0">
              <a:solidFill>
                <a:srgbClr val="7030A0"/>
              </a:solidFill>
            </a:endParaRPr>
          </a:p>
        </p:txBody>
      </p:sp>
    </p:spTree>
    <p:extLst>
      <p:ext uri="{BB962C8B-B14F-4D97-AF65-F5344CB8AC3E}">
        <p14:creationId xmlns:p14="http://schemas.microsoft.com/office/powerpoint/2010/main" val="3253466107"/>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988820"/>
            <a:ext cx="9156765" cy="3154680"/>
          </a:xfrm>
          <a:prstGeom prst="rect">
            <a:avLst/>
          </a:prstGeom>
        </p:spPr>
      </p:pic>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项目建立 项目投资</a:t>
            </a:r>
            <a:endParaRPr lang="zh-CN" altLang="en-US" dirty="0">
              <a:solidFill>
                <a:srgbClr val="00CC00"/>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6" name="矩形 5"/>
          <p:cNvSpPr/>
          <p:nvPr/>
        </p:nvSpPr>
        <p:spPr>
          <a:xfrm>
            <a:off x="5682774" y="882377"/>
            <a:ext cx="568005"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77162" y="796064"/>
            <a:ext cx="4328162" cy="708784"/>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通过</a:t>
            </a:r>
            <a:r>
              <a:rPr lang="en-US" altLang="zh-CN" sz="1400" dirty="0" smtClean="0">
                <a:solidFill>
                  <a:srgbClr val="7030A0"/>
                </a:solidFill>
              </a:rPr>
              <a:t>Excel</a:t>
            </a:r>
            <a:r>
              <a:rPr lang="zh-CN" altLang="en-US" sz="1400" dirty="0" smtClean="0">
                <a:solidFill>
                  <a:srgbClr val="7030A0"/>
                </a:solidFill>
              </a:rPr>
              <a:t>导入的方式在</a:t>
            </a:r>
            <a:r>
              <a:rPr lang="en-US" altLang="zh-CN" sz="1400" dirty="0" smtClean="0">
                <a:solidFill>
                  <a:srgbClr val="7030A0"/>
                </a:solidFill>
              </a:rPr>
              <a:t>PM</a:t>
            </a:r>
            <a:r>
              <a:rPr lang="zh-CN" altLang="en-US" sz="1400" dirty="0" smtClean="0">
                <a:solidFill>
                  <a:srgbClr val="7030A0"/>
                </a:solidFill>
              </a:rPr>
              <a:t>系统建立各投资项</a:t>
            </a:r>
          </a:p>
          <a:p>
            <a:pPr marL="266700" indent="-266700">
              <a:lnSpc>
                <a:spcPct val="150000"/>
              </a:lnSpc>
              <a:buFont typeface="+mj-ea"/>
              <a:buAutoNum type="circleNumDbPlain"/>
            </a:pPr>
            <a:r>
              <a:rPr lang="zh-CN" altLang="en-US" sz="1400" dirty="0" smtClean="0">
                <a:solidFill>
                  <a:srgbClr val="7030A0"/>
                </a:solidFill>
              </a:rPr>
              <a:t>成本管制组可以进行创建、编辑、删除等操作</a:t>
            </a:r>
            <a:endParaRPr lang="en-US" altLang="zh-CN" sz="1400" dirty="0" smtClean="0">
              <a:solidFill>
                <a:srgbClr val="7030A0"/>
              </a:solidFill>
            </a:endParaRPr>
          </a:p>
        </p:txBody>
      </p:sp>
    </p:spTree>
    <p:extLst>
      <p:ext uri="{BB962C8B-B14F-4D97-AF65-F5344CB8AC3E}">
        <p14:creationId xmlns:p14="http://schemas.microsoft.com/office/powerpoint/2010/main" val="988003558"/>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计划排程</a:t>
            </a:r>
            <a:endParaRPr lang="zh-CN" altLang="en-US" dirty="0">
              <a:solidFill>
                <a:srgbClr val="00CC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0759" y="145292"/>
            <a:ext cx="4428834" cy="2357227"/>
          </a:xfrm>
          <a:prstGeom prst="rect">
            <a:avLst/>
          </a:prstGeom>
          <a:ln>
            <a:solidFill>
              <a:schemeClr val="tx2">
                <a:lumMod val="60000"/>
                <a:lumOff val="40000"/>
              </a:schemeClr>
            </a:solidFill>
          </a:ln>
        </p:spPr>
      </p:pic>
      <p:sp>
        <p:nvSpPr>
          <p:cNvPr id="6" name="矩形 5"/>
          <p:cNvSpPr/>
          <p:nvPr/>
        </p:nvSpPr>
        <p:spPr>
          <a:xfrm>
            <a:off x="5603399" y="1247775"/>
            <a:ext cx="524351" cy="1816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284"/>
            <a:ext cx="8160811" cy="4588216"/>
          </a:xfrm>
          <a:prstGeom prst="rect">
            <a:avLst/>
          </a:prstGeom>
        </p:spPr>
      </p:pic>
      <p:sp>
        <p:nvSpPr>
          <p:cNvPr id="9" name="文本框 8"/>
          <p:cNvSpPr txBox="1"/>
          <p:nvPr/>
        </p:nvSpPr>
        <p:spPr>
          <a:xfrm>
            <a:off x="4610759" y="2540045"/>
            <a:ext cx="4423412" cy="2252935"/>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可以通过</a:t>
            </a:r>
            <a:r>
              <a:rPr lang="en-US" altLang="zh-CN" sz="1400" dirty="0" smtClean="0">
                <a:solidFill>
                  <a:srgbClr val="7030A0"/>
                </a:solidFill>
              </a:rPr>
              <a:t>Excel</a:t>
            </a:r>
            <a:r>
              <a:rPr lang="zh-CN" altLang="en-US" sz="1400" dirty="0" smtClean="0">
                <a:solidFill>
                  <a:srgbClr val="7030A0"/>
                </a:solidFill>
              </a:rPr>
              <a:t>导入的方式在</a:t>
            </a:r>
            <a:r>
              <a:rPr lang="en-US" altLang="zh-CN" sz="1400" dirty="0" smtClean="0">
                <a:solidFill>
                  <a:srgbClr val="7030A0"/>
                </a:solidFill>
              </a:rPr>
              <a:t>PM</a:t>
            </a:r>
            <a:r>
              <a:rPr lang="zh-CN" altLang="en-US" sz="1400" dirty="0" smtClean="0">
                <a:solidFill>
                  <a:srgbClr val="7030A0"/>
                </a:solidFill>
              </a:rPr>
              <a:t>系统建立各项目任务的</a:t>
            </a:r>
            <a:r>
              <a:rPr lang="en-US" altLang="zh-CN" sz="1400" dirty="0" smtClean="0">
                <a:solidFill>
                  <a:srgbClr val="7030A0"/>
                </a:solidFill>
              </a:rPr>
              <a:t>WBS</a:t>
            </a:r>
            <a:r>
              <a:rPr lang="zh-CN" altLang="en-US" sz="1400" dirty="0" smtClean="0">
                <a:solidFill>
                  <a:srgbClr val="7030A0"/>
                </a:solidFill>
              </a:rPr>
              <a:t>结构</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也可以手工建立和调整项目任务的各种信息，包括创建</a:t>
            </a:r>
            <a:r>
              <a:rPr lang="en-US" altLang="zh-CN" sz="1400" dirty="0" smtClean="0">
                <a:solidFill>
                  <a:srgbClr val="7030A0"/>
                </a:solidFill>
              </a:rPr>
              <a:t>Gate</a:t>
            </a:r>
            <a:r>
              <a:rPr lang="zh-CN" altLang="en-US" sz="1400" dirty="0" smtClean="0">
                <a:solidFill>
                  <a:srgbClr val="7030A0"/>
                </a:solidFill>
              </a:rPr>
              <a:t>、里程碑、阶段、任务，设置依赖关系、计划日期等</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每个项目任务有负责人和复核人，负责人完成任务后由复核人进行复核</a:t>
            </a:r>
            <a:endParaRPr lang="en-US" altLang="zh-CN" sz="1400" dirty="0" smtClean="0">
              <a:solidFill>
                <a:srgbClr val="7030A0"/>
              </a:solidFill>
            </a:endParaRPr>
          </a:p>
        </p:txBody>
      </p:sp>
    </p:spTree>
    <p:extLst>
      <p:ext uri="{BB962C8B-B14F-4D97-AF65-F5344CB8AC3E}">
        <p14:creationId xmlns:p14="http://schemas.microsoft.com/office/powerpoint/2010/main" val="302467463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6247286"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计划排程  </a:t>
            </a:r>
            <a:r>
              <a:rPr lang="zh-CN" altLang="en-US" dirty="0" smtClean="0">
                <a:solidFill>
                  <a:srgbClr val="00B0F0"/>
                </a:solidFill>
              </a:rPr>
              <a:t>操作工具条</a:t>
            </a:r>
            <a:endParaRPr lang="zh-CN" altLang="en-US" dirty="0">
              <a:solidFill>
                <a:srgbClr val="00B0F0"/>
              </a:solidFill>
            </a:endParaRPr>
          </a:p>
        </p:txBody>
      </p:sp>
      <p:pic>
        <p:nvPicPr>
          <p:cNvPr id="7" name="图片 6"/>
          <p:cNvPicPr>
            <a:picLocks noChangeAspect="1"/>
          </p:cNvPicPr>
          <p:nvPr/>
        </p:nvPicPr>
        <p:blipFill>
          <a:blip r:embed="rId2"/>
          <a:stretch>
            <a:fillRect/>
          </a:stretch>
        </p:blipFill>
        <p:spPr>
          <a:xfrm>
            <a:off x="117993" y="609538"/>
            <a:ext cx="8970828" cy="4342831"/>
          </a:xfrm>
          <a:prstGeom prst="rect">
            <a:avLst/>
          </a:prstGeom>
        </p:spPr>
      </p:pic>
      <p:pic>
        <p:nvPicPr>
          <p:cNvPr id="8" name="图片 7"/>
          <p:cNvPicPr>
            <a:picLocks noChangeAspect="1"/>
          </p:cNvPicPr>
          <p:nvPr/>
        </p:nvPicPr>
        <p:blipFill>
          <a:blip r:embed="rId3"/>
          <a:stretch>
            <a:fillRect/>
          </a:stretch>
        </p:blipFill>
        <p:spPr>
          <a:xfrm>
            <a:off x="740565" y="3368498"/>
            <a:ext cx="3489738" cy="1583871"/>
          </a:xfrm>
          <a:prstGeom prst="rect">
            <a:avLst/>
          </a:prstGeom>
        </p:spPr>
      </p:pic>
    </p:spTree>
    <p:extLst>
      <p:ext uri="{BB962C8B-B14F-4D97-AF65-F5344CB8AC3E}">
        <p14:creationId xmlns:p14="http://schemas.microsoft.com/office/powerpoint/2010/main" val="1666747009"/>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计划分解</a:t>
            </a:r>
            <a:endParaRPr lang="zh-CN" altLang="en-US" dirty="0">
              <a:solidFill>
                <a:srgbClr val="00CC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6" name="矩形 5"/>
          <p:cNvSpPr/>
          <p:nvPr/>
        </p:nvSpPr>
        <p:spPr>
          <a:xfrm>
            <a:off x="5675056" y="1589669"/>
            <a:ext cx="568005"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9381" y="1331841"/>
            <a:ext cx="4350006" cy="1734207"/>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商开组项目管理员把整个计划排程建立好了以后，需要发给各项目成员对各自负责的任务进行确认和分解</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对于要求各项目成员不得逾越计划日期的项目任务，项目管理员进行任务锁定</a:t>
            </a:r>
            <a:endParaRPr lang="en-US" altLang="zh-CN" sz="1400" dirty="0" smtClean="0">
              <a:solidFill>
                <a:srgbClr val="7030A0"/>
              </a:solidFill>
            </a:endParaRPr>
          </a:p>
        </p:txBody>
      </p:sp>
      <p:sp>
        <p:nvSpPr>
          <p:cNvPr id="8" name="矩形 7"/>
          <p:cNvSpPr/>
          <p:nvPr/>
        </p:nvSpPr>
        <p:spPr>
          <a:xfrm>
            <a:off x="4808219" y="1469225"/>
            <a:ext cx="568005"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0" y="3826452"/>
            <a:ext cx="9213182" cy="1317048"/>
          </a:xfrm>
          <a:prstGeom prst="rect">
            <a:avLst/>
          </a:prstGeom>
        </p:spPr>
      </p:pic>
      <p:sp>
        <p:nvSpPr>
          <p:cNvPr id="10" name="矩形 9"/>
          <p:cNvSpPr/>
          <p:nvPr/>
        </p:nvSpPr>
        <p:spPr>
          <a:xfrm>
            <a:off x="3133174" y="4048126"/>
            <a:ext cx="224390" cy="226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34668" y="4445876"/>
            <a:ext cx="650366" cy="485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4"/>
          <p:cNvSpPr txBox="1">
            <a:spLocks/>
          </p:cNvSpPr>
          <p:nvPr/>
        </p:nvSpPr>
        <p:spPr>
          <a:xfrm>
            <a:off x="3316903" y="522084"/>
            <a:ext cx="1289688"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任务锁定</a:t>
            </a:r>
            <a:endParaRPr lang="zh-CN" altLang="en-US" dirty="0">
              <a:solidFill>
                <a:srgbClr val="00CC00"/>
              </a:solidFill>
            </a:endParaRPr>
          </a:p>
        </p:txBody>
      </p:sp>
    </p:spTree>
    <p:extLst>
      <p:ext uri="{BB962C8B-B14F-4D97-AF65-F5344CB8AC3E}">
        <p14:creationId xmlns:p14="http://schemas.microsoft.com/office/powerpoint/2010/main" val="3859078786"/>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计划分解</a:t>
            </a:r>
            <a:endParaRPr lang="zh-CN" altLang="en-US" dirty="0">
              <a:solidFill>
                <a:srgbClr val="00CC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9" name="文本框 8"/>
          <p:cNvSpPr txBox="1"/>
          <p:nvPr/>
        </p:nvSpPr>
        <p:spPr>
          <a:xfrm>
            <a:off x="1710991" y="3747495"/>
            <a:ext cx="5791200" cy="488247"/>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各部组窗口在待办事项中看到</a:t>
            </a:r>
            <a:r>
              <a:rPr lang="zh-CN" altLang="en-US" sz="1400" dirty="0" smtClean="0">
                <a:solidFill>
                  <a:srgbClr val="00CC00"/>
                </a:solidFill>
              </a:rPr>
              <a:t>待分解任务</a:t>
            </a:r>
            <a:r>
              <a:rPr lang="zh-CN" altLang="en-US" sz="1400" dirty="0" smtClean="0">
                <a:solidFill>
                  <a:srgbClr val="7030A0"/>
                </a:solidFill>
              </a:rPr>
              <a:t>后，点击数字，打开分解视图</a:t>
            </a:r>
            <a:endParaRPr lang="en-US" altLang="zh-CN" sz="1400" dirty="0" smtClean="0">
              <a:solidFill>
                <a:srgbClr val="7030A0"/>
              </a:solidFill>
            </a:endParaRPr>
          </a:p>
        </p:txBody>
      </p:sp>
      <p:sp>
        <p:nvSpPr>
          <p:cNvPr id="8" name="矩形 7"/>
          <p:cNvSpPr/>
          <p:nvPr/>
        </p:nvSpPr>
        <p:spPr>
          <a:xfrm>
            <a:off x="4752975" y="1689946"/>
            <a:ext cx="623249"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77162" y="1608350"/>
            <a:ext cx="4456939" cy="1628580"/>
          </a:xfrm>
          <a:prstGeom prst="rect">
            <a:avLst/>
          </a:prstGeom>
        </p:spPr>
      </p:pic>
      <p:sp>
        <p:nvSpPr>
          <p:cNvPr id="10" name="矩形 9"/>
          <p:cNvSpPr/>
          <p:nvPr/>
        </p:nvSpPr>
        <p:spPr>
          <a:xfrm>
            <a:off x="298756" y="1828800"/>
            <a:ext cx="648634"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4"/>
          <p:cNvSpPr txBox="1">
            <a:spLocks/>
          </p:cNvSpPr>
          <p:nvPr/>
        </p:nvSpPr>
        <p:spPr>
          <a:xfrm>
            <a:off x="3048000" y="522084"/>
            <a:ext cx="1558591"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待分解任务</a:t>
            </a:r>
            <a:endParaRPr lang="zh-CN" altLang="en-US" dirty="0">
              <a:solidFill>
                <a:srgbClr val="00CC00"/>
              </a:solidFill>
            </a:endParaRPr>
          </a:p>
        </p:txBody>
      </p:sp>
    </p:spTree>
    <p:extLst>
      <p:ext uri="{BB962C8B-B14F-4D97-AF65-F5344CB8AC3E}">
        <p14:creationId xmlns:p14="http://schemas.microsoft.com/office/powerpoint/2010/main" val="3450705762"/>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计划分解</a:t>
            </a:r>
            <a:endParaRPr lang="zh-CN" altLang="en-US" dirty="0">
              <a:solidFill>
                <a:srgbClr val="00CC00"/>
              </a:solidFill>
            </a:endParaRPr>
          </a:p>
        </p:txBody>
      </p:sp>
      <p:sp>
        <p:nvSpPr>
          <p:cNvPr id="9" name="文本框 8"/>
          <p:cNvSpPr txBox="1"/>
          <p:nvPr/>
        </p:nvSpPr>
        <p:spPr>
          <a:xfrm>
            <a:off x="106473" y="789276"/>
            <a:ext cx="2827227" cy="2320475"/>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对于不需要分解的任务，可以只做确认，直接点提交</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对于需要</a:t>
            </a:r>
            <a:r>
              <a:rPr lang="zh-CN" altLang="en-US" sz="1400" dirty="0">
                <a:solidFill>
                  <a:srgbClr val="7030A0"/>
                </a:solidFill>
              </a:rPr>
              <a:t>分解的任务，</a:t>
            </a:r>
            <a:r>
              <a:rPr lang="zh-CN" altLang="en-US" sz="1400" dirty="0" smtClean="0">
                <a:solidFill>
                  <a:srgbClr val="7030A0"/>
                </a:solidFill>
              </a:rPr>
              <a:t>点击后逐个进行分解</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提交之后会进入项目管理员的</a:t>
            </a:r>
            <a:r>
              <a:rPr lang="zh-CN" altLang="en-US" sz="1400" dirty="0" smtClean="0">
                <a:solidFill>
                  <a:srgbClr val="FF0000"/>
                </a:solidFill>
              </a:rPr>
              <a:t>待确认任务</a:t>
            </a:r>
            <a:r>
              <a:rPr lang="zh-CN" altLang="en-US" sz="1400" dirty="0" smtClean="0">
                <a:solidFill>
                  <a:srgbClr val="7030A0"/>
                </a:solidFill>
              </a:rPr>
              <a:t>中；且会进入各子任务的负责人的</a:t>
            </a:r>
            <a:r>
              <a:rPr lang="zh-CN" altLang="en-US" sz="1400" dirty="0" smtClean="0">
                <a:solidFill>
                  <a:srgbClr val="FF0000"/>
                </a:solidFill>
              </a:rPr>
              <a:t>预分配任务</a:t>
            </a:r>
            <a:r>
              <a:rPr lang="zh-CN" altLang="en-US" sz="1400" dirty="0" smtClean="0">
                <a:solidFill>
                  <a:srgbClr val="7030A0"/>
                </a:solidFill>
              </a:rPr>
              <a:t>中</a:t>
            </a:r>
            <a:endParaRPr lang="en-US" altLang="zh-CN" sz="1400" dirty="0" smtClean="0">
              <a:solidFill>
                <a:srgbClr val="7030A0"/>
              </a:solidFill>
            </a:endParaRPr>
          </a:p>
          <a:p>
            <a:pPr marL="266700" indent="-266700">
              <a:lnSpc>
                <a:spcPct val="150000"/>
              </a:lnSpc>
              <a:buFont typeface="+mj-ea"/>
              <a:buAutoNum type="circleNumDbPlain"/>
            </a:pPr>
            <a:endParaRPr lang="en-US" altLang="zh-CN" sz="1400" dirty="0" smtClean="0">
              <a:solidFill>
                <a:srgbClr val="7030A0"/>
              </a:solidFill>
            </a:endParaRPr>
          </a:p>
        </p:txBody>
      </p:sp>
      <p:pic>
        <p:nvPicPr>
          <p:cNvPr id="7" name="图片 6"/>
          <p:cNvPicPr>
            <a:picLocks noChangeAspect="1"/>
          </p:cNvPicPr>
          <p:nvPr/>
        </p:nvPicPr>
        <p:blipFill>
          <a:blip r:embed="rId2"/>
          <a:stretch>
            <a:fillRect/>
          </a:stretch>
        </p:blipFill>
        <p:spPr>
          <a:xfrm>
            <a:off x="1" y="3416300"/>
            <a:ext cx="10671629" cy="1727200"/>
          </a:xfrm>
          <a:prstGeom prst="rect">
            <a:avLst/>
          </a:prstGeom>
        </p:spPr>
      </p:pic>
      <p:sp>
        <p:nvSpPr>
          <p:cNvPr id="8" name="矩形 7"/>
          <p:cNvSpPr/>
          <p:nvPr/>
        </p:nvSpPr>
        <p:spPr>
          <a:xfrm>
            <a:off x="1411918" y="3681413"/>
            <a:ext cx="388307" cy="278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3212142" y="597151"/>
            <a:ext cx="5686426" cy="3084262"/>
          </a:xfrm>
          <a:prstGeom prst="rect">
            <a:avLst/>
          </a:prstGeom>
        </p:spPr>
      </p:pic>
      <p:sp>
        <p:nvSpPr>
          <p:cNvPr id="10" name="文本框 9"/>
          <p:cNvSpPr txBox="1"/>
          <p:nvPr/>
        </p:nvSpPr>
        <p:spPr>
          <a:xfrm>
            <a:off x="992006" y="3651375"/>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1" name="文本框 10"/>
          <p:cNvSpPr txBox="1"/>
          <p:nvPr/>
        </p:nvSpPr>
        <p:spPr>
          <a:xfrm>
            <a:off x="5335815" y="1949513"/>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12" name="文本框 11"/>
          <p:cNvSpPr txBox="1"/>
          <p:nvPr/>
        </p:nvSpPr>
        <p:spPr>
          <a:xfrm>
            <a:off x="8112568" y="3681413"/>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66856022"/>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6" name="Title 21"/>
          <p:cNvSpPr>
            <a:spLocks noGrp="1"/>
          </p:cNvSpPr>
          <p:nvPr>
            <p:ph type="title"/>
          </p:nvPr>
        </p:nvSpPr>
        <p:spPr>
          <a:xfrm>
            <a:off x="447040" y="248908"/>
            <a:ext cx="8496300" cy="280988"/>
          </a:xfrm>
        </p:spPr>
        <p:txBody>
          <a:bodyPr vert="horz" lIns="87916" tIns="43957" rIns="87916" bIns="43957" rtlCol="0" anchor="ctr">
            <a:noAutofit/>
          </a:bodyPr>
          <a:lstStyle/>
          <a:p>
            <a:r>
              <a:rPr lang="zh-CN" altLang="en-US" dirty="0" smtClean="0"/>
              <a:t>系统架构</a:t>
            </a:r>
            <a:r>
              <a:rPr lang="en-US" altLang="zh-CN" dirty="0" smtClean="0"/>
              <a:t>-</a:t>
            </a:r>
            <a:r>
              <a:rPr lang="zh-CN" altLang="en-US" dirty="0" smtClean="0"/>
              <a:t>采</a:t>
            </a:r>
            <a:r>
              <a:rPr lang="zh-CN" altLang="en-US" dirty="0"/>
              <a:t>用达索系统公司的</a:t>
            </a:r>
            <a:r>
              <a:rPr lang="en-US" altLang="zh-CN" dirty="0">
                <a:solidFill>
                  <a:srgbClr val="FF6600"/>
                </a:solidFill>
              </a:rPr>
              <a:t>ENOVIA</a:t>
            </a:r>
            <a:r>
              <a:rPr lang="zh-CN" altLang="en-US" dirty="0"/>
              <a:t>平台进行部分定制开发</a:t>
            </a:r>
          </a:p>
        </p:txBody>
      </p:sp>
      <p:pic>
        <p:nvPicPr>
          <p:cNvPr id="103425" name="Picture 10" descr="X:\3DS BRANDING ELEMENTS  THE F\URGENT items_Branding System\3-Brands\icons\PNG\iconENOVI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62049" y="1021835"/>
            <a:ext cx="924868" cy="924866"/>
          </a:xfrm>
          <a:prstGeom prst="rect">
            <a:avLst/>
          </a:prstGeom>
          <a:noFill/>
          <a:ln w="9525">
            <a:noFill/>
            <a:miter lim="800000"/>
            <a:headEnd/>
            <a:tailEnd/>
          </a:ln>
        </p:spPr>
      </p:pic>
      <p:pic>
        <p:nvPicPr>
          <p:cNvPr id="103426" name="Picture 6" descr="X:\3DS BRANDING ELEMENTS  THE F\URGENT items_Branding System\3-Brands\icons\PNG\icon3DSWYM.png"/>
          <p:cNvPicPr>
            <a:picLocks noChangeAspect="1" noChangeArrowheads="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70204" y="1342586"/>
            <a:ext cx="564730" cy="564730"/>
          </a:xfrm>
          <a:prstGeom prst="rect">
            <a:avLst/>
          </a:prstGeom>
          <a:noFill/>
          <a:ln w="9525">
            <a:noFill/>
            <a:miter lim="800000"/>
            <a:headEnd/>
            <a:tailEnd/>
          </a:ln>
        </p:spPr>
      </p:pic>
      <p:pic>
        <p:nvPicPr>
          <p:cNvPr id="103427" name="Picture 2" descr="X:\3DS BRANDING ELEMENTS  THE F\URGENT items_Branding System\3-Brands\icons\PNG\iconGEOVI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2000" y="3213343"/>
            <a:ext cx="564730" cy="564730"/>
          </a:xfrm>
          <a:prstGeom prst="rect">
            <a:avLst/>
          </a:prstGeom>
          <a:noFill/>
          <a:ln w="9525">
            <a:noFill/>
            <a:miter lim="800000"/>
            <a:headEnd/>
            <a:tailEnd/>
          </a:ln>
        </p:spPr>
      </p:pic>
      <p:pic>
        <p:nvPicPr>
          <p:cNvPr id="103428" name="Picture 5" descr="X:\3DS BRANDING ELEMENTS  THE F\URGENT items_Branding System\3-Brands\icons\PNG\iconSOLIDWORKS.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2000" y="2621989"/>
            <a:ext cx="564730" cy="564730"/>
          </a:xfrm>
          <a:prstGeom prst="rect">
            <a:avLst/>
          </a:prstGeom>
          <a:noFill/>
          <a:ln w="9525">
            <a:noFill/>
            <a:miter lim="800000"/>
            <a:headEnd/>
            <a:tailEnd/>
          </a:ln>
        </p:spPr>
      </p:pic>
      <p:pic>
        <p:nvPicPr>
          <p:cNvPr id="103429" name="Picture 8" descr="X:\3DS BRANDING ELEMENTS  THE F\URGENT items_Branding System\3-Brands\icons\PNG\iconCATIA.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2000" y="2029230"/>
            <a:ext cx="564730" cy="564730"/>
          </a:xfrm>
          <a:prstGeom prst="rect">
            <a:avLst/>
          </a:prstGeom>
          <a:noFill/>
          <a:ln w="9525">
            <a:noFill/>
            <a:miter lim="800000"/>
            <a:headEnd/>
            <a:tailEnd/>
          </a:ln>
        </p:spPr>
      </p:pic>
      <p:pic>
        <p:nvPicPr>
          <p:cNvPr id="103430" name="Picture 4" descr="X:\3DS BRANDING ELEMENTS  THE F\URGENT items_Branding System\3-Brands\icons\PNG\iconSIMULIA.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65223" y="3914001"/>
            <a:ext cx="566132" cy="564730"/>
          </a:xfrm>
          <a:prstGeom prst="rect">
            <a:avLst/>
          </a:prstGeom>
          <a:noFill/>
          <a:ln w="9525">
            <a:noFill/>
            <a:miter lim="800000"/>
            <a:headEnd/>
            <a:tailEnd/>
          </a:ln>
        </p:spPr>
      </p:pic>
      <p:pic>
        <p:nvPicPr>
          <p:cNvPr id="103431" name="Picture 7" descr="X:\3DS BRANDING ELEMENTS  THE F\URGENT items_Branding System\3-Brands\icons\PNG\icon3DVIA.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663586" y="3914001"/>
            <a:ext cx="564730" cy="564730"/>
          </a:xfrm>
          <a:prstGeom prst="rect">
            <a:avLst/>
          </a:prstGeom>
          <a:noFill/>
          <a:ln w="9525">
            <a:noFill/>
            <a:miter lim="800000"/>
            <a:headEnd/>
            <a:tailEnd/>
          </a:ln>
        </p:spPr>
      </p:pic>
      <p:pic>
        <p:nvPicPr>
          <p:cNvPr id="103432" name="Picture 9" descr="X:\3DS BRANDING ELEMENTS  THE F\URGENT items_Branding System\3-Brands\icons\PNG\iconDELMIA.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461258" y="3914001"/>
            <a:ext cx="564730" cy="564730"/>
          </a:xfrm>
          <a:prstGeom prst="rect">
            <a:avLst/>
          </a:prstGeom>
          <a:noFill/>
          <a:ln w="9525">
            <a:noFill/>
            <a:miter lim="800000"/>
            <a:headEnd/>
            <a:tailEnd/>
          </a:ln>
        </p:spPr>
      </p:pic>
      <p:pic>
        <p:nvPicPr>
          <p:cNvPr id="103433" name="Picture 3" descr="X:\3DS BRANDING ELEMENTS  THE F\URGENT items_Branding System\3-Brands\icons\PNG\iconNETVIBES.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11888" y="2970914"/>
            <a:ext cx="564730" cy="564730"/>
          </a:xfrm>
          <a:prstGeom prst="rect">
            <a:avLst/>
          </a:prstGeom>
          <a:noFill/>
          <a:ln w="9525">
            <a:noFill/>
            <a:miter lim="800000"/>
            <a:headEnd/>
            <a:tailEnd/>
          </a:ln>
        </p:spPr>
      </p:pic>
      <p:pic>
        <p:nvPicPr>
          <p:cNvPr id="103434" name="Picture 11" descr="X:\3DS BRANDING ELEMENTS  THE F\URGENT items_Branding System\3-Brands\icons\PNG\iconEXALEAD.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411888" y="2271659"/>
            <a:ext cx="564730" cy="564730"/>
          </a:xfrm>
          <a:prstGeom prst="rect">
            <a:avLst/>
          </a:prstGeom>
          <a:noFill/>
          <a:ln w="9525">
            <a:noFill/>
            <a:miter lim="800000"/>
            <a:headEnd/>
            <a:tailEnd/>
          </a:ln>
        </p:spPr>
      </p:pic>
      <p:pic>
        <p:nvPicPr>
          <p:cNvPr id="103435" name="Picture 5" descr="E:\Data\Materiaux Identité DS\3DS_Compass\3DS_Compass_RGB_BlueSteel.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480874" y="2055856"/>
            <a:ext cx="1748841" cy="1748841"/>
          </a:xfrm>
          <a:prstGeom prst="rect">
            <a:avLst/>
          </a:prstGeom>
          <a:noFill/>
          <a:ln w="9525">
            <a:noFill/>
            <a:miter lim="800000"/>
            <a:headEnd/>
            <a:tailEnd/>
          </a:ln>
        </p:spPr>
      </p:pic>
      <p:pic>
        <p:nvPicPr>
          <p:cNvPr id="103437" name="Picture 48"/>
          <p:cNvPicPr>
            <a:picLocks noChangeAspect="1"/>
          </p:cNvPicPr>
          <p:nvPr/>
        </p:nvPicPr>
        <p:blipFill>
          <a:blip r:embed="rId15" cstate="email">
            <a:extLst>
              <a:ext uri="{BEBA8EAE-BF5A-486C-A8C5-ECC9F3942E4B}">
                <a14:imgProps xmlns:a14="http://schemas.microsoft.com/office/drawing/2010/main">
                  <a14:imgLayer r:embed="rId16">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5314872" y="1558386"/>
            <a:ext cx="807158" cy="836586"/>
          </a:xfrm>
          <a:prstGeom prst="rect">
            <a:avLst/>
          </a:prstGeom>
          <a:noFill/>
          <a:ln w="9525">
            <a:noFill/>
            <a:miter lim="800000"/>
            <a:headEnd/>
            <a:tailEnd/>
          </a:ln>
        </p:spPr>
      </p:pic>
      <p:pic>
        <p:nvPicPr>
          <p:cNvPr id="103438" name="Picture 50"/>
          <p:cNvPicPr>
            <a:picLocks noChangeAspect="1"/>
          </p:cNvPicPr>
          <p:nvPr/>
        </p:nvPicPr>
        <p:blipFill>
          <a:blip r:embed="rId17" cstate="email">
            <a:extLst>
              <a:ext uri="{BEBA8EAE-BF5A-486C-A8C5-ECC9F3942E4B}">
                <a14:imgProps xmlns:a14="http://schemas.microsoft.com/office/drawing/2010/main">
                  <a14:imgLayer r:embed="rId18">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5314872" y="3440353"/>
            <a:ext cx="807158" cy="807158"/>
          </a:xfrm>
          <a:prstGeom prst="rect">
            <a:avLst/>
          </a:prstGeom>
          <a:noFill/>
          <a:ln w="9525">
            <a:noFill/>
            <a:miter lim="800000"/>
            <a:headEnd/>
            <a:tailEnd/>
          </a:ln>
        </p:spPr>
      </p:pic>
      <p:pic>
        <p:nvPicPr>
          <p:cNvPr id="103439" name="Picture 51"/>
          <p:cNvPicPr>
            <a:picLocks noChangeAspect="1"/>
          </p:cNvPicPr>
          <p:nvPr/>
        </p:nvPicPr>
        <p:blipFill>
          <a:blip r:embed="rId19" cstate="email">
            <a:extLst>
              <a:ext uri="{BEBA8EAE-BF5A-486C-A8C5-ECC9F3942E4B}">
                <a14:imgProps xmlns:a14="http://schemas.microsoft.com/office/drawing/2010/main">
                  <a14:imgLayer r:embed="rId20">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5314872" y="2511281"/>
            <a:ext cx="807158" cy="807158"/>
          </a:xfrm>
          <a:prstGeom prst="rect">
            <a:avLst/>
          </a:prstGeom>
          <a:noFill/>
          <a:ln w="9525">
            <a:noFill/>
            <a:miter lim="800000"/>
            <a:headEnd/>
            <a:tailEnd/>
          </a:ln>
        </p:spPr>
      </p:pic>
      <p:pic>
        <p:nvPicPr>
          <p:cNvPr id="103440" name="Picture 52"/>
          <p:cNvPicPr>
            <a:picLocks noChangeAspect="1"/>
          </p:cNvPicPr>
          <p:nvPr/>
        </p:nvPicPr>
        <p:blipFill>
          <a:blip r:embed="rId21" cstate="email">
            <a:extLst>
              <a:ext uri="{BEBA8EAE-BF5A-486C-A8C5-ECC9F3942E4B}">
                <a14:imgProps xmlns:a14="http://schemas.microsoft.com/office/drawing/2010/main">
                  <a14:imgLayer r:embed="rId22">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6189293" y="2511281"/>
            <a:ext cx="807158" cy="807158"/>
          </a:xfrm>
          <a:prstGeom prst="rect">
            <a:avLst/>
          </a:prstGeom>
          <a:noFill/>
          <a:ln w="9525">
            <a:noFill/>
            <a:miter lim="800000"/>
            <a:headEnd/>
            <a:tailEnd/>
          </a:ln>
        </p:spPr>
      </p:pic>
      <p:pic>
        <p:nvPicPr>
          <p:cNvPr id="103441" name="Picture 53"/>
          <p:cNvPicPr>
            <a:picLocks noChangeAspect="1"/>
          </p:cNvPicPr>
          <p:nvPr/>
        </p:nvPicPr>
        <p:blipFill>
          <a:blip r:embed="rId23" cstate="email">
            <a:extLst>
              <a:ext uri="{BEBA8EAE-BF5A-486C-A8C5-ECC9F3942E4B}">
                <a14:imgProps xmlns:a14="http://schemas.microsoft.com/office/drawing/2010/main">
                  <a14:imgLayer r:embed="rId24">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4440452" y="3440353"/>
            <a:ext cx="807158" cy="807158"/>
          </a:xfrm>
          <a:prstGeom prst="rect">
            <a:avLst/>
          </a:prstGeom>
          <a:noFill/>
          <a:ln w="9525">
            <a:noFill/>
            <a:miter lim="800000"/>
            <a:headEnd/>
            <a:tailEnd/>
          </a:ln>
        </p:spPr>
      </p:pic>
      <p:pic>
        <p:nvPicPr>
          <p:cNvPr id="103442" name="Picture 54"/>
          <p:cNvPicPr>
            <a:picLocks noChangeAspect="1"/>
          </p:cNvPicPr>
          <p:nvPr/>
        </p:nvPicPr>
        <p:blipFill>
          <a:blip r:embed="rId25" cstate="email">
            <a:extLst>
              <a:ext uri="{BEBA8EAE-BF5A-486C-A8C5-ECC9F3942E4B}">
                <a14:imgProps xmlns:a14="http://schemas.microsoft.com/office/drawing/2010/main">
                  <a14:imgLayer r:embed="rId26">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6189293" y="3440353"/>
            <a:ext cx="807158" cy="807158"/>
          </a:xfrm>
          <a:prstGeom prst="rect">
            <a:avLst/>
          </a:prstGeom>
          <a:noFill/>
          <a:ln w="9525">
            <a:noFill/>
            <a:miter lim="800000"/>
            <a:headEnd/>
            <a:tailEnd/>
          </a:ln>
        </p:spPr>
      </p:pic>
      <p:pic>
        <p:nvPicPr>
          <p:cNvPr id="103443" name="Picture 55"/>
          <p:cNvPicPr>
            <a:picLocks noChangeAspect="1"/>
          </p:cNvPicPr>
          <p:nvPr/>
        </p:nvPicPr>
        <p:blipFill>
          <a:blip r:embed="rId27" cstate="email">
            <a:extLst>
              <a:ext uri="{BEBA8EAE-BF5A-486C-A8C5-ECC9F3942E4B}">
                <a14:imgProps xmlns:a14="http://schemas.microsoft.com/office/drawing/2010/main">
                  <a14:imgLayer r:embed="rId28">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4440452" y="2511281"/>
            <a:ext cx="807158" cy="807158"/>
          </a:xfrm>
          <a:prstGeom prst="rect">
            <a:avLst/>
          </a:prstGeom>
          <a:noFill/>
          <a:ln w="9525">
            <a:noFill/>
            <a:miter lim="800000"/>
            <a:headEnd/>
            <a:tailEnd/>
          </a:ln>
        </p:spPr>
      </p:pic>
      <p:pic>
        <p:nvPicPr>
          <p:cNvPr id="103444" name="Picture 56"/>
          <p:cNvPicPr>
            <a:picLocks noChangeAspect="1"/>
          </p:cNvPicPr>
          <p:nvPr/>
        </p:nvPicPr>
        <p:blipFill>
          <a:blip r:embed="rId29" cstate="email">
            <a:extLst>
              <a:ext uri="{BEBA8EAE-BF5A-486C-A8C5-ECC9F3942E4B}">
                <a14:imgProps xmlns:a14="http://schemas.microsoft.com/office/drawing/2010/main">
                  <a14:imgLayer r:embed="rId30">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7063713" y="1547176"/>
            <a:ext cx="807158" cy="885631"/>
          </a:xfrm>
          <a:prstGeom prst="rect">
            <a:avLst/>
          </a:prstGeom>
          <a:noFill/>
          <a:ln w="9525">
            <a:noFill/>
            <a:miter lim="800000"/>
            <a:headEnd/>
            <a:tailEnd/>
          </a:ln>
        </p:spPr>
      </p:pic>
      <p:pic>
        <p:nvPicPr>
          <p:cNvPr id="103445" name="Picture 57"/>
          <p:cNvPicPr>
            <a:picLocks noChangeAspect="1"/>
          </p:cNvPicPr>
          <p:nvPr/>
        </p:nvPicPr>
        <p:blipFill>
          <a:blip r:embed="rId31" cstate="email">
            <a:extLst>
              <a:ext uri="{BEBA8EAE-BF5A-486C-A8C5-ECC9F3942E4B}">
                <a14:imgProps xmlns:a14="http://schemas.microsoft.com/office/drawing/2010/main">
                  <a14:imgLayer r:embed="rId32">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4440452" y="1558386"/>
            <a:ext cx="807158" cy="874421"/>
          </a:xfrm>
          <a:prstGeom prst="rect">
            <a:avLst/>
          </a:prstGeom>
          <a:noFill/>
          <a:ln w="9525">
            <a:noFill/>
            <a:miter lim="800000"/>
            <a:headEnd/>
            <a:tailEnd/>
          </a:ln>
        </p:spPr>
      </p:pic>
      <p:pic>
        <p:nvPicPr>
          <p:cNvPr id="103446" name="Picture 58"/>
          <p:cNvPicPr>
            <a:picLocks noChangeAspect="1"/>
          </p:cNvPicPr>
          <p:nvPr/>
        </p:nvPicPr>
        <p:blipFill>
          <a:blip r:embed="rId33" cstate="email">
            <a:extLst>
              <a:ext uri="{BEBA8EAE-BF5A-486C-A8C5-ECC9F3942E4B}">
                <a14:imgProps xmlns:a14="http://schemas.microsoft.com/office/drawing/2010/main">
                  <a14:imgLayer r:embed="rId34">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7063713" y="2511281"/>
            <a:ext cx="807158" cy="807158"/>
          </a:xfrm>
          <a:prstGeom prst="rect">
            <a:avLst/>
          </a:prstGeom>
          <a:solidFill>
            <a:srgbClr val="005386"/>
          </a:solidFill>
          <a:ln>
            <a:noFill/>
          </a:ln>
        </p:spPr>
      </p:pic>
      <p:pic>
        <p:nvPicPr>
          <p:cNvPr id="103447" name="Picture 59"/>
          <p:cNvPicPr>
            <a:picLocks noChangeAspect="1"/>
          </p:cNvPicPr>
          <p:nvPr/>
        </p:nvPicPr>
        <p:blipFill>
          <a:blip r:embed="rId35" cstate="email">
            <a:extLst>
              <a:ext uri="{BEBA8EAE-BF5A-486C-A8C5-ECC9F3942E4B}">
                <a14:imgProps xmlns:a14="http://schemas.microsoft.com/office/drawing/2010/main">
                  <a14:imgLayer r:embed="rId36">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6189293" y="1558386"/>
            <a:ext cx="807158" cy="874421"/>
          </a:xfrm>
          <a:prstGeom prst="rect">
            <a:avLst/>
          </a:prstGeom>
          <a:noFill/>
          <a:ln w="9525">
            <a:noFill/>
            <a:miter lim="800000"/>
            <a:headEnd/>
            <a:tailEnd/>
          </a:ln>
        </p:spPr>
      </p:pic>
      <p:pic>
        <p:nvPicPr>
          <p:cNvPr id="103448" name="Picture 60"/>
          <p:cNvPicPr>
            <a:picLocks noChangeAspect="1" noChangeArrowheads="1"/>
          </p:cNvPicPr>
          <p:nvPr/>
        </p:nvPicPr>
        <p:blipFill>
          <a:blip r:embed="rId37" cstate="email">
            <a:extLst>
              <a:ext uri="{BEBA8EAE-BF5A-486C-A8C5-ECC9F3942E4B}">
                <a14:imgProps xmlns:a14="http://schemas.microsoft.com/office/drawing/2010/main">
                  <a14:imgLayer r:embed="rId38">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7063713" y="3440353"/>
            <a:ext cx="807158" cy="807158"/>
          </a:xfrm>
          <a:prstGeom prst="rect">
            <a:avLst/>
          </a:prstGeom>
          <a:noFill/>
          <a:ln w="9525">
            <a:noFill/>
            <a:miter lim="800000"/>
            <a:headEnd/>
            <a:tailEnd/>
          </a:ln>
        </p:spPr>
      </p:pic>
      <p:cxnSp>
        <p:nvCxnSpPr>
          <p:cNvPr id="3" name="Straight Connector 2"/>
          <p:cNvCxnSpPr/>
          <p:nvPr/>
        </p:nvCxnSpPr>
        <p:spPr>
          <a:xfrm>
            <a:off x="4202228" y="1513546"/>
            <a:ext cx="0" cy="2896519"/>
          </a:xfrm>
          <a:prstGeom prst="line">
            <a:avLst/>
          </a:prstGeom>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4440452" y="2110739"/>
            <a:ext cx="807158" cy="322067"/>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en-US" sz="750" dirty="0"/>
              <a:t>运输与交通</a:t>
            </a:r>
          </a:p>
        </p:txBody>
      </p:sp>
      <p:sp>
        <p:nvSpPr>
          <p:cNvPr id="29" name="圆角矩形 28"/>
          <p:cNvSpPr/>
          <p:nvPr/>
        </p:nvSpPr>
        <p:spPr>
          <a:xfrm>
            <a:off x="5314872" y="2110739"/>
            <a:ext cx="807158" cy="322067"/>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en-US" sz="750" dirty="0"/>
              <a:t>航空航企业国防</a:t>
            </a:r>
          </a:p>
        </p:txBody>
      </p:sp>
      <p:sp>
        <p:nvSpPr>
          <p:cNvPr id="30" name="圆角矩形 29"/>
          <p:cNvSpPr/>
          <p:nvPr/>
        </p:nvSpPr>
        <p:spPr>
          <a:xfrm>
            <a:off x="6189293" y="2110739"/>
            <a:ext cx="807158" cy="322067"/>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海洋与近海</a:t>
            </a:r>
            <a:endParaRPr lang="zh-CN" altLang="en-US" sz="750" dirty="0"/>
          </a:p>
        </p:txBody>
      </p:sp>
      <p:sp>
        <p:nvSpPr>
          <p:cNvPr id="31" name="圆角矩形 30"/>
          <p:cNvSpPr/>
          <p:nvPr/>
        </p:nvSpPr>
        <p:spPr>
          <a:xfrm>
            <a:off x="7063713" y="2110739"/>
            <a:ext cx="807158" cy="322067"/>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defRPr/>
            </a:pPr>
            <a:r>
              <a:rPr lang="zh-CN" altLang="en-US" sz="750" dirty="0"/>
              <a:t>工业设备</a:t>
            </a:r>
          </a:p>
        </p:txBody>
      </p:sp>
      <p:sp>
        <p:nvSpPr>
          <p:cNvPr id="32" name="圆角矩形 31"/>
          <p:cNvSpPr/>
          <p:nvPr/>
        </p:nvSpPr>
        <p:spPr>
          <a:xfrm>
            <a:off x="4440452" y="3038175"/>
            <a:ext cx="807158" cy="269053"/>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高科技</a:t>
            </a:r>
            <a:endParaRPr lang="zh-CN" altLang="en-US" sz="750" dirty="0"/>
          </a:p>
        </p:txBody>
      </p:sp>
      <p:sp>
        <p:nvSpPr>
          <p:cNvPr id="33" name="圆角矩形 32"/>
          <p:cNvSpPr/>
          <p:nvPr/>
        </p:nvSpPr>
        <p:spPr>
          <a:xfrm>
            <a:off x="5314872" y="3038175"/>
            <a:ext cx="807158" cy="269053"/>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消费品和零售</a:t>
            </a:r>
            <a:endParaRPr lang="zh-CN" altLang="en-US" sz="750" dirty="0"/>
          </a:p>
        </p:txBody>
      </p:sp>
      <p:sp>
        <p:nvSpPr>
          <p:cNvPr id="34" name="圆角矩形 33"/>
          <p:cNvSpPr/>
          <p:nvPr/>
        </p:nvSpPr>
        <p:spPr>
          <a:xfrm>
            <a:off x="6189293" y="2970912"/>
            <a:ext cx="807158" cy="336316"/>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包装消费品和零售</a:t>
            </a:r>
            <a:endParaRPr lang="zh-CN" altLang="en-US" sz="750" dirty="0"/>
          </a:p>
        </p:txBody>
      </p:sp>
      <p:sp>
        <p:nvSpPr>
          <p:cNvPr id="35" name="圆角矩形 34"/>
          <p:cNvSpPr/>
          <p:nvPr/>
        </p:nvSpPr>
        <p:spPr>
          <a:xfrm>
            <a:off x="7063713" y="3038175"/>
            <a:ext cx="807158" cy="269053"/>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生命科学</a:t>
            </a:r>
            <a:endParaRPr lang="zh-CN" altLang="en-US" sz="750" dirty="0"/>
          </a:p>
        </p:txBody>
      </p:sp>
      <p:sp>
        <p:nvSpPr>
          <p:cNvPr id="36" name="圆角矩形 35"/>
          <p:cNvSpPr/>
          <p:nvPr/>
        </p:nvSpPr>
        <p:spPr>
          <a:xfrm>
            <a:off x="4440452" y="3912596"/>
            <a:ext cx="807158" cy="336316"/>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能源、工艺流程与公共事业</a:t>
            </a:r>
            <a:endParaRPr lang="zh-CN" altLang="en-US" sz="750" dirty="0"/>
          </a:p>
        </p:txBody>
      </p:sp>
      <p:sp>
        <p:nvSpPr>
          <p:cNvPr id="37" name="圆角矩形 36"/>
          <p:cNvSpPr/>
          <p:nvPr/>
        </p:nvSpPr>
        <p:spPr>
          <a:xfrm>
            <a:off x="5314872" y="3912596"/>
            <a:ext cx="807158" cy="336316"/>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建筑、工程与施工</a:t>
            </a:r>
            <a:endParaRPr lang="zh-CN" altLang="en-US" sz="750" dirty="0"/>
          </a:p>
        </p:txBody>
      </p:sp>
      <p:sp>
        <p:nvSpPr>
          <p:cNvPr id="38" name="圆角矩形 37"/>
          <p:cNvSpPr/>
          <p:nvPr/>
        </p:nvSpPr>
        <p:spPr>
          <a:xfrm>
            <a:off x="6189293" y="3912596"/>
            <a:ext cx="807158" cy="336316"/>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金融和商业服务</a:t>
            </a:r>
            <a:endParaRPr lang="zh-CN" altLang="en-US" sz="750" dirty="0"/>
          </a:p>
        </p:txBody>
      </p:sp>
      <p:sp>
        <p:nvSpPr>
          <p:cNvPr id="39" name="圆角矩形 38"/>
          <p:cNvSpPr/>
          <p:nvPr/>
        </p:nvSpPr>
        <p:spPr>
          <a:xfrm>
            <a:off x="7063713" y="3912596"/>
            <a:ext cx="807158" cy="336316"/>
          </a:xfrm>
          <a:prstGeom prst="round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9364"/>
            <a:r>
              <a:rPr lang="zh-CN" altLang="zh-CN" sz="750" dirty="0"/>
              <a:t>自然资源</a:t>
            </a:r>
            <a:endParaRPr lang="zh-CN" altLang="en-US" sz="750" dirty="0"/>
          </a:p>
        </p:txBody>
      </p:sp>
    </p:spTree>
    <p:extLst>
      <p:ext uri="{BB962C8B-B14F-4D97-AF65-F5344CB8AC3E}">
        <p14:creationId xmlns:p14="http://schemas.microsoft.com/office/powerpoint/2010/main" val="3064287368"/>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计划确认</a:t>
            </a:r>
            <a:endParaRPr lang="zh-CN" altLang="en-US" dirty="0">
              <a:solidFill>
                <a:srgbClr val="00CC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8" name="矩形 7"/>
          <p:cNvSpPr/>
          <p:nvPr/>
        </p:nvSpPr>
        <p:spPr>
          <a:xfrm>
            <a:off x="4752975" y="2040466"/>
            <a:ext cx="623249"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77162" y="1608350"/>
            <a:ext cx="4456939" cy="1628580"/>
          </a:xfrm>
          <a:prstGeom prst="rect">
            <a:avLst/>
          </a:prstGeom>
        </p:spPr>
      </p:pic>
      <p:sp>
        <p:nvSpPr>
          <p:cNvPr id="10" name="矩形 9"/>
          <p:cNvSpPr/>
          <p:nvPr/>
        </p:nvSpPr>
        <p:spPr>
          <a:xfrm>
            <a:off x="2081314" y="1828800"/>
            <a:ext cx="648634"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10990" y="3747495"/>
            <a:ext cx="5928059" cy="488247"/>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项目管理员在待办事项中看到</a:t>
            </a:r>
            <a:r>
              <a:rPr lang="zh-CN" altLang="en-US" sz="1400" dirty="0" smtClean="0">
                <a:solidFill>
                  <a:srgbClr val="00CC00"/>
                </a:solidFill>
              </a:rPr>
              <a:t>待确认任务</a:t>
            </a:r>
            <a:r>
              <a:rPr lang="zh-CN" altLang="en-US" sz="1400" dirty="0" smtClean="0">
                <a:solidFill>
                  <a:srgbClr val="7030A0"/>
                </a:solidFill>
              </a:rPr>
              <a:t>后，点击数字，打开待确认视图</a:t>
            </a:r>
            <a:endParaRPr lang="en-US" altLang="zh-CN" sz="1400" dirty="0" smtClean="0">
              <a:solidFill>
                <a:srgbClr val="7030A0"/>
              </a:solidFill>
            </a:endParaRPr>
          </a:p>
        </p:txBody>
      </p:sp>
      <p:sp>
        <p:nvSpPr>
          <p:cNvPr id="9" name="标题 4"/>
          <p:cNvSpPr txBox="1">
            <a:spLocks/>
          </p:cNvSpPr>
          <p:nvPr/>
        </p:nvSpPr>
        <p:spPr>
          <a:xfrm>
            <a:off x="3029277" y="519915"/>
            <a:ext cx="1451283"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待确认任务</a:t>
            </a:r>
            <a:endParaRPr lang="zh-CN" altLang="en-US" dirty="0">
              <a:solidFill>
                <a:srgbClr val="00CC00"/>
              </a:solidFill>
            </a:endParaRPr>
          </a:p>
        </p:txBody>
      </p:sp>
    </p:spTree>
    <p:extLst>
      <p:ext uri="{BB962C8B-B14F-4D97-AF65-F5344CB8AC3E}">
        <p14:creationId xmlns:p14="http://schemas.microsoft.com/office/powerpoint/2010/main" val="4094205338"/>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17" r="2916" b="42811"/>
          <a:stretch/>
        </p:blipFill>
        <p:spPr>
          <a:xfrm>
            <a:off x="-48024" y="2066734"/>
            <a:ext cx="9222207" cy="3083408"/>
          </a:xfrm>
          <a:prstGeom prst="rect">
            <a:avLst/>
          </a:prstGeom>
        </p:spPr>
      </p:pic>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计划确认</a:t>
            </a:r>
            <a:endParaRPr lang="zh-CN" altLang="en-US" dirty="0">
              <a:solidFill>
                <a:srgbClr val="00CC00"/>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8" name="矩形 7"/>
          <p:cNvSpPr/>
          <p:nvPr/>
        </p:nvSpPr>
        <p:spPr>
          <a:xfrm>
            <a:off x="4753634" y="2060092"/>
            <a:ext cx="623249"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59431" y="1121999"/>
            <a:ext cx="4007238" cy="138052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项目管理</a:t>
            </a:r>
            <a:r>
              <a:rPr lang="zh-CN" altLang="en-US" sz="1400" dirty="0">
                <a:solidFill>
                  <a:srgbClr val="7030A0"/>
                </a:solidFill>
              </a:rPr>
              <a:t>员在待办事项中看到</a:t>
            </a:r>
            <a:r>
              <a:rPr lang="zh-CN" altLang="en-US" sz="1400" dirty="0">
                <a:solidFill>
                  <a:srgbClr val="00CC00"/>
                </a:solidFill>
              </a:rPr>
              <a:t>待确认任务</a:t>
            </a:r>
            <a:r>
              <a:rPr lang="zh-CN" altLang="en-US" sz="1400" dirty="0">
                <a:solidFill>
                  <a:srgbClr val="7030A0"/>
                </a:solidFill>
              </a:rPr>
              <a:t>后，点击数字，打开待确认</a:t>
            </a:r>
            <a:r>
              <a:rPr lang="zh-CN" altLang="en-US" sz="1400" dirty="0" smtClean="0">
                <a:solidFill>
                  <a:srgbClr val="7030A0"/>
                </a:solidFill>
              </a:rPr>
              <a:t>视图</a:t>
            </a:r>
            <a:endParaRPr lang="en-US" altLang="zh-CN" sz="1400" dirty="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查看这些任务后，如果没问题就选中点击确认，如果有问题就点击退回</a:t>
            </a:r>
            <a:endParaRPr lang="en-US" altLang="zh-CN" sz="1400" dirty="0" smtClean="0">
              <a:solidFill>
                <a:srgbClr val="7030A0"/>
              </a:solidFill>
            </a:endParaRPr>
          </a:p>
        </p:txBody>
      </p:sp>
      <p:sp>
        <p:nvSpPr>
          <p:cNvPr id="9" name="标题 4"/>
          <p:cNvSpPr txBox="1">
            <a:spLocks/>
          </p:cNvSpPr>
          <p:nvPr/>
        </p:nvSpPr>
        <p:spPr>
          <a:xfrm>
            <a:off x="3029277" y="519915"/>
            <a:ext cx="1451283"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待确认任务</a:t>
            </a:r>
            <a:endParaRPr lang="zh-CN" altLang="en-US" dirty="0">
              <a:solidFill>
                <a:srgbClr val="00CC00"/>
              </a:solidFill>
            </a:endParaRPr>
          </a:p>
        </p:txBody>
      </p:sp>
      <p:sp>
        <p:nvSpPr>
          <p:cNvPr id="12" name="矩形 11"/>
          <p:cNvSpPr/>
          <p:nvPr/>
        </p:nvSpPr>
        <p:spPr>
          <a:xfrm>
            <a:off x="7526832" y="2914906"/>
            <a:ext cx="496393" cy="420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8415" y="2740819"/>
            <a:ext cx="623249" cy="229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603313" y="2576352"/>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4" name="文本框 13"/>
          <p:cNvSpPr txBox="1"/>
          <p:nvPr/>
        </p:nvSpPr>
        <p:spPr>
          <a:xfrm>
            <a:off x="741640" y="2676426"/>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876797573"/>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8919" t="419" r="2916" b="64972"/>
          <a:stretch/>
        </p:blipFill>
        <p:spPr>
          <a:xfrm>
            <a:off x="427367" y="2971800"/>
            <a:ext cx="8724084" cy="2171700"/>
          </a:xfrm>
          <a:prstGeom prst="rect">
            <a:avLst/>
          </a:prstGeom>
        </p:spPr>
      </p:pic>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2</a:t>
            </a:r>
            <a:r>
              <a:rPr lang="zh-CN" altLang="en-US" dirty="0" smtClean="0"/>
              <a:t>、项目计划制定</a:t>
            </a:r>
            <a:r>
              <a:rPr lang="en-US" altLang="zh-CN" dirty="0" smtClean="0"/>
              <a:t>-</a:t>
            </a:r>
            <a:r>
              <a:rPr lang="zh-CN" altLang="en-US" dirty="0" smtClean="0">
                <a:solidFill>
                  <a:srgbClr val="00CC00"/>
                </a:solidFill>
              </a:rPr>
              <a:t>项目计划 计划确认</a:t>
            </a:r>
            <a:endParaRPr lang="zh-CN" altLang="en-US" dirty="0">
              <a:solidFill>
                <a:srgbClr val="00CC00"/>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009" y="145292"/>
            <a:ext cx="4428834" cy="2357227"/>
          </a:xfrm>
          <a:prstGeom prst="rect">
            <a:avLst/>
          </a:prstGeom>
          <a:ln>
            <a:solidFill>
              <a:schemeClr val="tx2">
                <a:lumMod val="60000"/>
                <a:lumOff val="40000"/>
              </a:schemeClr>
            </a:solidFill>
          </a:ln>
        </p:spPr>
      </p:pic>
      <p:sp>
        <p:nvSpPr>
          <p:cNvPr id="8" name="矩形 7"/>
          <p:cNvSpPr/>
          <p:nvPr/>
        </p:nvSpPr>
        <p:spPr>
          <a:xfrm>
            <a:off x="4753634" y="2269654"/>
            <a:ext cx="623249" cy="21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27365" y="1242125"/>
            <a:ext cx="3860856" cy="1353351"/>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在项目计划制定阶段，用户看到</a:t>
            </a:r>
            <a:r>
              <a:rPr lang="zh-CN" altLang="en-US" sz="1400" dirty="0" smtClean="0">
                <a:solidFill>
                  <a:srgbClr val="00CC00"/>
                </a:solidFill>
              </a:rPr>
              <a:t>预分配任务</a:t>
            </a:r>
            <a:r>
              <a:rPr lang="zh-CN" altLang="en-US" sz="1400" dirty="0">
                <a:solidFill>
                  <a:srgbClr val="7030A0"/>
                </a:solidFill>
              </a:rPr>
              <a:t>后，点击数字</a:t>
            </a:r>
            <a:r>
              <a:rPr lang="zh-CN" altLang="en-US" sz="1400" dirty="0" smtClean="0">
                <a:solidFill>
                  <a:srgbClr val="7030A0"/>
                </a:solidFill>
              </a:rPr>
              <a:t>，可以看到别人计划分给我的任务，这些任务在项目计划通过审批后将成为我的正式任务，即被提前告知有未来的任务</a:t>
            </a:r>
            <a:endParaRPr lang="en-US" altLang="zh-CN" sz="1400" dirty="0" smtClean="0">
              <a:solidFill>
                <a:srgbClr val="7030A0"/>
              </a:solidFill>
            </a:endParaRPr>
          </a:p>
        </p:txBody>
      </p:sp>
      <p:sp>
        <p:nvSpPr>
          <p:cNvPr id="9" name="标题 4"/>
          <p:cNvSpPr txBox="1">
            <a:spLocks/>
          </p:cNvSpPr>
          <p:nvPr/>
        </p:nvSpPr>
        <p:spPr>
          <a:xfrm>
            <a:off x="3029277" y="519915"/>
            <a:ext cx="1451283"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预分配任务</a:t>
            </a:r>
            <a:endParaRPr lang="zh-CN" altLang="en-US" dirty="0">
              <a:solidFill>
                <a:srgbClr val="00CC00"/>
              </a:solidFill>
            </a:endParaRPr>
          </a:p>
        </p:txBody>
      </p:sp>
      <p:sp>
        <p:nvSpPr>
          <p:cNvPr id="12" name="矩形 11"/>
          <p:cNvSpPr/>
          <p:nvPr/>
        </p:nvSpPr>
        <p:spPr>
          <a:xfrm>
            <a:off x="6593645" y="3894084"/>
            <a:ext cx="461423" cy="5252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5681594"/>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3</a:t>
            </a:r>
            <a:r>
              <a:rPr lang="zh-CN" altLang="en-US" dirty="0" smtClean="0"/>
              <a:t>、项目计划审批</a:t>
            </a:r>
            <a:endParaRPr lang="zh-CN" altLang="en-US" dirty="0">
              <a:solidFill>
                <a:srgbClr val="00CC00"/>
              </a:solidFill>
            </a:endParaRPr>
          </a:p>
        </p:txBody>
      </p:sp>
      <p:sp>
        <p:nvSpPr>
          <p:cNvPr id="9" name="矩形 8"/>
          <p:cNvSpPr/>
          <p:nvPr/>
        </p:nvSpPr>
        <p:spPr>
          <a:xfrm>
            <a:off x="224788" y="2002113"/>
            <a:ext cx="1183887"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590150" y="1754341"/>
            <a:ext cx="4553850" cy="915589"/>
          </a:xfrm>
          <a:prstGeom prst="rect">
            <a:avLst/>
          </a:prstGeom>
        </p:spPr>
      </p:pic>
    </p:spTree>
    <p:extLst>
      <p:ext uri="{BB962C8B-B14F-4D97-AF65-F5344CB8AC3E}">
        <p14:creationId xmlns:p14="http://schemas.microsoft.com/office/powerpoint/2010/main" val="1322368052"/>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a:t>3</a:t>
            </a:r>
            <a:r>
              <a:rPr lang="zh-CN" altLang="en-US" dirty="0" smtClean="0"/>
              <a:t>、项目计划审批</a:t>
            </a:r>
            <a:r>
              <a:rPr lang="en-US" altLang="zh-CN" dirty="0" smtClean="0"/>
              <a:t>-</a:t>
            </a:r>
            <a:r>
              <a:rPr lang="zh-CN" altLang="en-US" dirty="0" smtClean="0">
                <a:solidFill>
                  <a:srgbClr val="00CC00"/>
                </a:solidFill>
              </a:rPr>
              <a:t>建审批单</a:t>
            </a:r>
            <a:endParaRPr lang="zh-CN" altLang="en-US" dirty="0">
              <a:solidFill>
                <a:srgbClr val="00CC00"/>
              </a:solidFill>
            </a:endParaRPr>
          </a:p>
        </p:txBody>
      </p:sp>
      <p:pic>
        <p:nvPicPr>
          <p:cNvPr id="10" name="图片 9"/>
          <p:cNvPicPr>
            <a:picLocks noChangeAspect="1"/>
          </p:cNvPicPr>
          <p:nvPr/>
        </p:nvPicPr>
        <p:blipFill>
          <a:blip r:embed="rId2"/>
          <a:stretch>
            <a:fillRect/>
          </a:stretch>
        </p:blipFill>
        <p:spPr>
          <a:xfrm>
            <a:off x="4597601" y="184962"/>
            <a:ext cx="4553850" cy="915589"/>
          </a:xfrm>
          <a:prstGeom prst="rect">
            <a:avLst/>
          </a:prstGeom>
        </p:spPr>
      </p:pic>
      <p:sp>
        <p:nvSpPr>
          <p:cNvPr id="8" name="矩形 7"/>
          <p:cNvSpPr/>
          <p:nvPr/>
        </p:nvSpPr>
        <p:spPr>
          <a:xfrm>
            <a:off x="5731096" y="184963"/>
            <a:ext cx="1111138" cy="42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12951" y="2228856"/>
            <a:ext cx="2856644" cy="1728289"/>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项目计划制定完毕后，需经各级领导审批，新建审批单</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选择审批分类为项目计划审批</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流程模版选择计划审批</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填写各信息后点击完成</a:t>
            </a:r>
            <a:endParaRPr lang="en-US" altLang="zh-CN" sz="1400" dirty="0" smtClean="0">
              <a:solidFill>
                <a:srgbClr val="7030A0"/>
              </a:solidFill>
            </a:endParaRPr>
          </a:p>
        </p:txBody>
      </p:sp>
      <p:pic>
        <p:nvPicPr>
          <p:cNvPr id="2" name="图片 1"/>
          <p:cNvPicPr>
            <a:picLocks noChangeAspect="1"/>
          </p:cNvPicPr>
          <p:nvPr/>
        </p:nvPicPr>
        <p:blipFill>
          <a:blip r:embed="rId3"/>
          <a:stretch>
            <a:fillRect/>
          </a:stretch>
        </p:blipFill>
        <p:spPr>
          <a:xfrm>
            <a:off x="71698" y="945158"/>
            <a:ext cx="5659398" cy="3861787"/>
          </a:xfrm>
          <a:prstGeom prst="rect">
            <a:avLst/>
          </a:prstGeom>
        </p:spPr>
      </p:pic>
    </p:spTree>
    <p:extLst>
      <p:ext uri="{BB962C8B-B14F-4D97-AF65-F5344CB8AC3E}">
        <p14:creationId xmlns:p14="http://schemas.microsoft.com/office/powerpoint/2010/main" val="2366547346"/>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19596" y="1127908"/>
            <a:ext cx="8124404" cy="4015592"/>
          </a:xfrm>
          <a:prstGeom prst="rect">
            <a:avLst/>
          </a:prstGeom>
        </p:spPr>
      </p:pic>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a:t>3</a:t>
            </a:r>
            <a:r>
              <a:rPr lang="zh-CN" altLang="en-US" dirty="0" smtClean="0"/>
              <a:t>、项目计划审批</a:t>
            </a:r>
            <a:r>
              <a:rPr lang="en-US" altLang="zh-CN" dirty="0" smtClean="0"/>
              <a:t>-</a:t>
            </a:r>
            <a:r>
              <a:rPr lang="zh-CN" altLang="en-US" dirty="0" smtClean="0">
                <a:solidFill>
                  <a:srgbClr val="00CC00"/>
                </a:solidFill>
              </a:rPr>
              <a:t>建审批单</a:t>
            </a:r>
            <a:endParaRPr lang="zh-CN" altLang="en-US" dirty="0">
              <a:solidFill>
                <a:srgbClr val="00CC00"/>
              </a:solidFill>
            </a:endParaRPr>
          </a:p>
        </p:txBody>
      </p:sp>
      <p:pic>
        <p:nvPicPr>
          <p:cNvPr id="10" name="图片 9"/>
          <p:cNvPicPr>
            <a:picLocks noChangeAspect="1"/>
          </p:cNvPicPr>
          <p:nvPr/>
        </p:nvPicPr>
        <p:blipFill>
          <a:blip r:embed="rId3"/>
          <a:stretch>
            <a:fillRect/>
          </a:stretch>
        </p:blipFill>
        <p:spPr>
          <a:xfrm>
            <a:off x="4597601" y="184962"/>
            <a:ext cx="4553850" cy="915589"/>
          </a:xfrm>
          <a:prstGeom prst="rect">
            <a:avLst/>
          </a:prstGeom>
        </p:spPr>
      </p:pic>
      <p:sp>
        <p:nvSpPr>
          <p:cNvPr id="8" name="矩形 7"/>
          <p:cNvSpPr/>
          <p:nvPr/>
        </p:nvSpPr>
        <p:spPr>
          <a:xfrm>
            <a:off x="5731096" y="184963"/>
            <a:ext cx="1111138" cy="42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30092" y="1141922"/>
            <a:ext cx="3310988" cy="774502"/>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在建好的审批单中选择相关审批人员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确认无误后点击签核中将流程发出</a:t>
            </a:r>
            <a:endParaRPr lang="en-US" altLang="zh-CN" sz="1400" dirty="0" smtClean="0">
              <a:solidFill>
                <a:srgbClr val="7030A0"/>
              </a:solidFill>
            </a:endParaRPr>
          </a:p>
        </p:txBody>
      </p:sp>
      <p:sp>
        <p:nvSpPr>
          <p:cNvPr id="15" name="矩形 14"/>
          <p:cNvSpPr/>
          <p:nvPr/>
        </p:nvSpPr>
        <p:spPr>
          <a:xfrm>
            <a:off x="2864644" y="3433763"/>
            <a:ext cx="280988" cy="298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82356" y="1127908"/>
            <a:ext cx="517304" cy="21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16611" y="3102216"/>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2" name="文本框 11"/>
          <p:cNvSpPr txBox="1"/>
          <p:nvPr/>
        </p:nvSpPr>
        <p:spPr>
          <a:xfrm>
            <a:off x="4288375" y="803368"/>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51227466"/>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35" y="2162174"/>
            <a:ext cx="9155186" cy="2981325"/>
          </a:xfrm>
          <a:prstGeom prst="rect">
            <a:avLst/>
          </a:prstGeom>
        </p:spPr>
      </p:pic>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a:t>3</a:t>
            </a:r>
            <a:r>
              <a:rPr lang="zh-CN" altLang="en-US" dirty="0" smtClean="0"/>
              <a:t>、项目计划审批</a:t>
            </a:r>
            <a:r>
              <a:rPr lang="en-US" altLang="zh-CN" dirty="0" smtClean="0"/>
              <a:t>-</a:t>
            </a:r>
            <a:r>
              <a:rPr lang="zh-CN" altLang="en-US" dirty="0" smtClean="0">
                <a:solidFill>
                  <a:srgbClr val="00CC00"/>
                </a:solidFill>
              </a:rPr>
              <a:t>计划审批</a:t>
            </a:r>
            <a:endParaRPr lang="zh-CN" altLang="en-US" dirty="0">
              <a:solidFill>
                <a:srgbClr val="00CC00"/>
              </a:solidFill>
            </a:endParaRPr>
          </a:p>
        </p:txBody>
      </p:sp>
      <p:pic>
        <p:nvPicPr>
          <p:cNvPr id="10" name="图片 9"/>
          <p:cNvPicPr>
            <a:picLocks noChangeAspect="1"/>
          </p:cNvPicPr>
          <p:nvPr/>
        </p:nvPicPr>
        <p:blipFill>
          <a:blip r:embed="rId3"/>
          <a:stretch>
            <a:fillRect/>
          </a:stretch>
        </p:blipFill>
        <p:spPr>
          <a:xfrm>
            <a:off x="4597601" y="184962"/>
            <a:ext cx="4553850" cy="915589"/>
          </a:xfrm>
          <a:prstGeom prst="rect">
            <a:avLst/>
          </a:prstGeom>
        </p:spPr>
      </p:pic>
      <p:sp>
        <p:nvSpPr>
          <p:cNvPr id="8" name="矩形 7"/>
          <p:cNvSpPr/>
          <p:nvPr/>
        </p:nvSpPr>
        <p:spPr>
          <a:xfrm>
            <a:off x="5731096" y="642166"/>
            <a:ext cx="1111138" cy="42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7162" y="695596"/>
            <a:ext cx="3377962" cy="138052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该审批单中相关领导在系统首页的待办事项中可以看到自己的流程任务</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点击该流程任务进行查阅，确认后点击批准或者拒绝</a:t>
            </a:r>
            <a:endParaRPr lang="en-US" altLang="zh-CN" sz="1400" dirty="0" smtClean="0">
              <a:solidFill>
                <a:srgbClr val="7030A0"/>
              </a:solidFill>
            </a:endParaRPr>
          </a:p>
        </p:txBody>
      </p:sp>
      <p:sp>
        <p:nvSpPr>
          <p:cNvPr id="9" name="矩形 8"/>
          <p:cNvSpPr/>
          <p:nvPr/>
        </p:nvSpPr>
        <p:spPr>
          <a:xfrm>
            <a:off x="8458434" y="4006192"/>
            <a:ext cx="490304" cy="5764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09029" y="3092450"/>
            <a:ext cx="657921" cy="383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038522" y="4125139"/>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6" name="文本框 15"/>
          <p:cNvSpPr txBox="1"/>
          <p:nvPr/>
        </p:nvSpPr>
        <p:spPr>
          <a:xfrm>
            <a:off x="1238760" y="3091701"/>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17" name="文本框 16"/>
          <p:cNvSpPr txBox="1"/>
          <p:nvPr/>
        </p:nvSpPr>
        <p:spPr>
          <a:xfrm>
            <a:off x="6080568" y="-1286863"/>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4279894418"/>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endParaRPr lang="zh-CN" altLang="en-US" dirty="0">
              <a:solidFill>
                <a:srgbClr val="00CC00"/>
              </a:solidFill>
            </a:endParaRPr>
          </a:p>
        </p:txBody>
      </p:sp>
      <p:sp>
        <p:nvSpPr>
          <p:cNvPr id="9" name="矩形 8"/>
          <p:cNvSpPr/>
          <p:nvPr/>
        </p:nvSpPr>
        <p:spPr>
          <a:xfrm>
            <a:off x="224788" y="2453072"/>
            <a:ext cx="1183887"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958254" y="50726"/>
            <a:ext cx="4185745" cy="2081075"/>
          </a:xfrm>
          <a:prstGeom prst="rect">
            <a:avLst/>
          </a:prstGeom>
        </p:spPr>
      </p:pic>
    </p:spTree>
    <p:extLst>
      <p:ext uri="{BB962C8B-B14F-4D97-AF65-F5344CB8AC3E}">
        <p14:creationId xmlns:p14="http://schemas.microsoft.com/office/powerpoint/2010/main" val="1922677351"/>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zh-CN" altLang="en-US" dirty="0" smtClean="0">
                <a:solidFill>
                  <a:srgbClr val="00CC00"/>
                </a:solidFill>
              </a:rPr>
              <a:t>待完成任务</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4958254" y="50726"/>
            <a:ext cx="4185745" cy="2081075"/>
          </a:xfrm>
          <a:prstGeom prst="rect">
            <a:avLst/>
          </a:prstGeom>
        </p:spPr>
      </p:pic>
      <p:sp>
        <p:nvSpPr>
          <p:cNvPr id="9" name="矩形 8"/>
          <p:cNvSpPr/>
          <p:nvPr/>
        </p:nvSpPr>
        <p:spPr>
          <a:xfrm>
            <a:off x="6427944" y="62959"/>
            <a:ext cx="946787" cy="270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0" y="3322883"/>
            <a:ext cx="9143999" cy="1820617"/>
          </a:xfrm>
          <a:prstGeom prst="rect">
            <a:avLst/>
          </a:prstGeom>
        </p:spPr>
      </p:pic>
      <p:sp>
        <p:nvSpPr>
          <p:cNvPr id="7" name="矩形 6"/>
          <p:cNvSpPr/>
          <p:nvPr/>
        </p:nvSpPr>
        <p:spPr>
          <a:xfrm>
            <a:off x="7849468" y="3767959"/>
            <a:ext cx="514139" cy="540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1462" y="914671"/>
            <a:ext cx="3613787" cy="142848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在项目计划审批通过后，其中的项目任务就进入到各负责人的待完成任务中</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每个用户登录系统后可以看到自己的</a:t>
            </a:r>
            <a:r>
              <a:rPr lang="zh-CN" altLang="en-US" sz="1400" dirty="0" smtClean="0">
                <a:solidFill>
                  <a:srgbClr val="00CC00"/>
                </a:solidFill>
              </a:rPr>
              <a:t>待完成任务</a:t>
            </a:r>
            <a:r>
              <a:rPr lang="zh-CN" altLang="en-US" sz="1400" dirty="0" smtClean="0">
                <a:solidFill>
                  <a:srgbClr val="7030A0"/>
                </a:solidFill>
              </a:rPr>
              <a:t>，可点击该数字查看</a:t>
            </a:r>
            <a:endParaRPr lang="en-US" altLang="zh-CN" sz="1400" dirty="0" smtClean="0">
              <a:solidFill>
                <a:srgbClr val="7030A0"/>
              </a:solidFill>
            </a:endParaRPr>
          </a:p>
        </p:txBody>
      </p:sp>
      <p:sp>
        <p:nvSpPr>
          <p:cNvPr id="10" name="文本框 9"/>
          <p:cNvSpPr txBox="1"/>
          <p:nvPr/>
        </p:nvSpPr>
        <p:spPr>
          <a:xfrm>
            <a:off x="7930632" y="3429405"/>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77526848"/>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58254" y="50726"/>
            <a:ext cx="4185745" cy="2081075"/>
          </a:xfrm>
          <a:prstGeom prst="rect">
            <a:avLst/>
          </a:prstGeom>
        </p:spPr>
      </p:pic>
      <p:sp>
        <p:nvSpPr>
          <p:cNvPr id="9" name="矩形 8"/>
          <p:cNvSpPr/>
          <p:nvPr/>
        </p:nvSpPr>
        <p:spPr>
          <a:xfrm>
            <a:off x="6540500" y="543808"/>
            <a:ext cx="834231" cy="270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7163" y="609538"/>
            <a:ext cx="3613788" cy="142848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点开待完成的任务</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如果只需要更新任务进度则点编辑</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拖动完成比例</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点击保存</a:t>
            </a:r>
            <a:endParaRPr lang="en-US" altLang="zh-CN" sz="1400" dirty="0" smtClean="0">
              <a:solidFill>
                <a:srgbClr val="7030A0"/>
              </a:solidFill>
            </a:endParaRPr>
          </a:p>
        </p:txBody>
      </p:sp>
      <p:pic>
        <p:nvPicPr>
          <p:cNvPr id="4" name="图片 3"/>
          <p:cNvPicPr>
            <a:picLocks noChangeAspect="1"/>
          </p:cNvPicPr>
          <p:nvPr/>
        </p:nvPicPr>
        <p:blipFill>
          <a:blip r:embed="rId3"/>
          <a:stretch>
            <a:fillRect/>
          </a:stretch>
        </p:blipFill>
        <p:spPr>
          <a:xfrm>
            <a:off x="-24434" y="3009900"/>
            <a:ext cx="9190604" cy="2143344"/>
          </a:xfrm>
          <a:prstGeom prst="rect">
            <a:avLst/>
          </a:prstGeom>
        </p:spPr>
      </p:pic>
      <p:sp>
        <p:nvSpPr>
          <p:cNvPr id="11" name="文本框 10"/>
          <p:cNvSpPr txBox="1"/>
          <p:nvPr/>
        </p:nvSpPr>
        <p:spPr>
          <a:xfrm>
            <a:off x="4468242" y="3289573"/>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④</a:t>
            </a:r>
            <a:endParaRPr lang="zh-CN" altLang="en-US" sz="1600" dirty="0">
              <a:solidFill>
                <a:srgbClr val="FF0000"/>
              </a:solidFill>
              <a:latin typeface="Calibri" panose="020F0502020204030204" pitchFamily="34" charset="0"/>
            </a:endParaRPr>
          </a:p>
        </p:txBody>
      </p:sp>
      <p:sp>
        <p:nvSpPr>
          <p:cNvPr id="12" name="文本框 11"/>
          <p:cNvSpPr txBox="1"/>
          <p:nvPr/>
        </p:nvSpPr>
        <p:spPr>
          <a:xfrm>
            <a:off x="7881617" y="3062290"/>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3" name="文本框 12"/>
          <p:cNvSpPr txBox="1"/>
          <p:nvPr/>
        </p:nvSpPr>
        <p:spPr>
          <a:xfrm>
            <a:off x="177163" y="3120296"/>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14" name="文本框 13"/>
          <p:cNvSpPr txBox="1"/>
          <p:nvPr/>
        </p:nvSpPr>
        <p:spPr>
          <a:xfrm>
            <a:off x="3699318" y="4404959"/>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
        <p:nvSpPr>
          <p:cNvPr id="17" name="矩形 16"/>
          <p:cNvSpPr/>
          <p:nvPr/>
        </p:nvSpPr>
        <p:spPr>
          <a:xfrm>
            <a:off x="5332262" y="339122"/>
            <a:ext cx="834231" cy="270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87390" y="3458850"/>
            <a:ext cx="514139" cy="540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1778220" y="1360767"/>
            <a:ext cx="3289080" cy="1861561"/>
          </a:xfrm>
          <a:prstGeom prst="rect">
            <a:avLst/>
          </a:prstGeom>
          <a:ln>
            <a:solidFill>
              <a:schemeClr val="tx2">
                <a:lumMod val="60000"/>
                <a:lumOff val="40000"/>
              </a:schemeClr>
            </a:solidFill>
          </a:ln>
        </p:spPr>
      </p:pic>
      <p:sp>
        <p:nvSpPr>
          <p:cNvPr id="5" name="标题 4"/>
          <p:cNvSpPr>
            <a:spLocks noGrp="1"/>
          </p:cNvSpPr>
          <p:nvPr>
            <p:ph type="title"/>
          </p:nvPr>
        </p:nvSpPr>
        <p:spPr>
          <a:xfrm>
            <a:off x="177163" y="143591"/>
            <a:ext cx="5155099"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zh-CN" altLang="en-US" dirty="0" smtClean="0">
                <a:solidFill>
                  <a:srgbClr val="00CC00"/>
                </a:solidFill>
              </a:rPr>
              <a:t>执行任务</a:t>
            </a:r>
            <a:r>
              <a:rPr lang="en-US" altLang="zh-CN" dirty="0" smtClean="0">
                <a:solidFill>
                  <a:srgbClr val="00CC00"/>
                </a:solidFill>
              </a:rPr>
              <a:t>-</a:t>
            </a:r>
            <a:r>
              <a:rPr lang="zh-CN" altLang="en-US" dirty="0" smtClean="0">
                <a:solidFill>
                  <a:srgbClr val="00CC00"/>
                </a:solidFill>
              </a:rPr>
              <a:t>更新完成百分比</a:t>
            </a:r>
            <a:endParaRPr lang="zh-CN" altLang="en-US" dirty="0">
              <a:solidFill>
                <a:srgbClr val="00CC00"/>
              </a:solidFill>
            </a:endParaRPr>
          </a:p>
        </p:txBody>
      </p:sp>
    </p:spTree>
    <p:extLst>
      <p:ext uri="{BB962C8B-B14F-4D97-AF65-F5344CB8AC3E}">
        <p14:creationId xmlns:p14="http://schemas.microsoft.com/office/powerpoint/2010/main" val="41304992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1668" y="96515"/>
            <a:ext cx="7913454" cy="374073"/>
          </a:xfrm>
        </p:spPr>
        <p:txBody>
          <a:bodyPr vert="horz" lIns="87916" tIns="43957" rIns="87916" bIns="43957" rtlCol="0" anchor="ctr">
            <a:noAutofit/>
          </a:bodyPr>
          <a:lstStyle/>
          <a:p>
            <a:r>
              <a:rPr lang="zh-CN" altLang="en-US" dirty="0" smtClean="0"/>
              <a:t>系统架构</a:t>
            </a:r>
            <a:r>
              <a:rPr lang="en-US" altLang="zh-CN" dirty="0" smtClean="0"/>
              <a:t>-</a:t>
            </a:r>
            <a:r>
              <a:rPr lang="zh-CN" altLang="en-US" dirty="0" smtClean="0"/>
              <a:t>基础平台（</a:t>
            </a:r>
            <a:r>
              <a:rPr lang="en-US" altLang="zh-CN" dirty="0" smtClean="0"/>
              <a:t>ENOVIA</a:t>
            </a:r>
            <a:r>
              <a:rPr lang="zh-CN" altLang="en-US" dirty="0" smtClean="0"/>
              <a:t>）功</a:t>
            </a:r>
            <a:r>
              <a:rPr lang="zh-CN" altLang="en-US" dirty="0"/>
              <a:t>能架</a:t>
            </a:r>
            <a:r>
              <a:rPr lang="zh-CN" altLang="en-US" dirty="0" smtClean="0"/>
              <a:t>构</a:t>
            </a:r>
            <a:endParaRPr lang="en-US" dirty="0"/>
          </a:p>
        </p:txBody>
      </p:sp>
      <p:grpSp>
        <p:nvGrpSpPr>
          <p:cNvPr id="4" name="组合 3"/>
          <p:cNvGrpSpPr/>
          <p:nvPr/>
        </p:nvGrpSpPr>
        <p:grpSpPr>
          <a:xfrm>
            <a:off x="243840" y="586556"/>
            <a:ext cx="8778240" cy="3909244"/>
            <a:chOff x="68580" y="548456"/>
            <a:chExt cx="9014460" cy="3982748"/>
          </a:xfrm>
        </p:grpSpPr>
        <p:pic>
          <p:nvPicPr>
            <p:cNvPr id="8197" name="Picture 5" descr="D:\2013\EVENTS\CIO Mfg Summit\Andy's presentation\artwork\6-themes-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 y="548456"/>
              <a:ext cx="9014460" cy="3982748"/>
            </a:xfrm>
            <a:prstGeom prst="roundRect">
              <a:avLst>
                <a:gd name="adj" fmla="val 1686"/>
              </a:avLst>
            </a:prstGeom>
            <a:solidFill>
              <a:srgbClr val="FFFFFF">
                <a:shade val="85000"/>
              </a:srgbClr>
            </a:solidFill>
            <a:ln>
              <a:noFill/>
            </a:ln>
            <a:effectLst>
              <a:reflection blurRad="12700" stA="38000" endPos="11000" dist="5000" dir="5400000" sy="-100000" algn="bl" rotWithShape="0"/>
            </a:effectLst>
            <a:extLst/>
          </p:spPr>
        </p:pic>
        <p:grpSp>
          <p:nvGrpSpPr>
            <p:cNvPr id="2" name="组合 1"/>
            <p:cNvGrpSpPr/>
            <p:nvPr/>
          </p:nvGrpSpPr>
          <p:grpSpPr>
            <a:xfrm>
              <a:off x="2549483" y="636773"/>
              <a:ext cx="6473101" cy="3841467"/>
              <a:chOff x="1641388" y="1397586"/>
              <a:chExt cx="5743576" cy="2349474"/>
            </a:xfrm>
          </p:grpSpPr>
          <p:sp>
            <p:nvSpPr>
              <p:cNvPr id="63" name="Rectangle 62"/>
              <p:cNvSpPr>
                <a:spLocks noChangeArrowheads="1"/>
              </p:cNvSpPr>
              <p:nvPr/>
            </p:nvSpPr>
            <p:spPr bwMode="auto">
              <a:xfrm>
                <a:off x="1641388" y="1397586"/>
                <a:ext cx="5743576" cy="934110"/>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ls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defTabSz="685800">
                  <a:defRPr/>
                </a:pPr>
                <a:r>
                  <a:rPr lang="zh-CN" alt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rPr>
                  <a:t>产品规</a:t>
                </a:r>
                <a:r>
                  <a:rPr lang="zh-CN" altLang="en-US" sz="1600" b="1" kern="0" dirty="0" smtClean="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rPr>
                  <a:t>划</a:t>
                </a:r>
                <a:endParaRPr 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endParaRPr>
              </a:p>
            </p:txBody>
          </p:sp>
          <p:sp>
            <p:nvSpPr>
              <p:cNvPr id="64" name="Rectangle 63"/>
              <p:cNvSpPr>
                <a:spLocks noChangeArrowheads="1"/>
              </p:cNvSpPr>
              <p:nvPr/>
            </p:nvSpPr>
            <p:spPr bwMode="auto">
              <a:xfrm>
                <a:off x="1642818" y="2372190"/>
                <a:ext cx="1229732" cy="719166"/>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nchorCtr="0"/>
              <a:ls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algn="ctr" defTabSz="685800">
                  <a:lnSpc>
                    <a:spcPct val="90000"/>
                  </a:lnSpc>
                  <a:defRPr/>
                </a:pPr>
                <a:r>
                  <a:rPr lang="zh-CN" alt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rPr>
                  <a:t>战略</a:t>
                </a:r>
                <a:endParaRPr lang="en-US" altLang="zh-CN"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endParaRPr>
              </a:p>
              <a:p>
                <a:pPr algn="ctr" defTabSz="685800">
                  <a:lnSpc>
                    <a:spcPct val="90000"/>
                  </a:lnSpc>
                  <a:defRPr/>
                </a:pPr>
                <a:r>
                  <a:rPr lang="zh-CN" alt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rPr>
                  <a:t>客户关系管理</a:t>
                </a:r>
                <a:endParaRPr 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cs typeface="Arial" pitchFamily="34" charset="0"/>
                </a:endParaRPr>
              </a:p>
            </p:txBody>
          </p:sp>
          <p:sp>
            <p:nvSpPr>
              <p:cNvPr id="65" name="Rectangle 64"/>
              <p:cNvSpPr>
                <a:spLocks noChangeArrowheads="1"/>
              </p:cNvSpPr>
              <p:nvPr/>
            </p:nvSpPr>
            <p:spPr bwMode="auto">
              <a:xfrm>
                <a:off x="6082981" y="2367619"/>
                <a:ext cx="1295267" cy="719167"/>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nchorCtr="0"/>
              <a:lstStyle/>
              <a:p>
                <a:pPr algn="ctr">
                  <a:lnSpc>
                    <a:spcPct val="90000"/>
                  </a:lnSpc>
                </a:pPr>
                <a:r>
                  <a:rPr lang="zh-CN" alt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战略</a:t>
                </a:r>
                <a:endParaRPr lang="en-US" altLang="zh-CN"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endParaRPr>
              </a:p>
              <a:p>
                <a:pPr algn="ctr">
                  <a:lnSpc>
                    <a:spcPct val="90000"/>
                  </a:lnSpc>
                </a:pPr>
                <a:r>
                  <a:rPr lang="zh-CN" alt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供应商管理</a:t>
                </a:r>
                <a:endParaRPr 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endParaRPr>
              </a:p>
            </p:txBody>
          </p:sp>
          <p:sp>
            <p:nvSpPr>
              <p:cNvPr id="66" name="Rectangle 65"/>
              <p:cNvSpPr>
                <a:spLocks noChangeArrowheads="1"/>
              </p:cNvSpPr>
              <p:nvPr/>
            </p:nvSpPr>
            <p:spPr bwMode="auto">
              <a:xfrm>
                <a:off x="2953407" y="2372190"/>
                <a:ext cx="3060485" cy="719168"/>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nchorCtr="0"/>
              <a:lstStyle/>
              <a:p>
                <a:pPr algn="ctr">
                  <a:lnSpc>
                    <a:spcPct val="90000"/>
                  </a:lnSpc>
                </a:pPr>
                <a:r>
                  <a:rPr lang="zh-CN" alt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全球化产品研发</a:t>
                </a:r>
                <a:endParaRPr lang="en-US" sz="14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endParaRPr>
              </a:p>
            </p:txBody>
          </p:sp>
          <p:sp>
            <p:nvSpPr>
              <p:cNvPr id="67" name="Rectangle 66"/>
              <p:cNvSpPr>
                <a:spLocks noChangeArrowheads="1"/>
              </p:cNvSpPr>
              <p:nvPr/>
            </p:nvSpPr>
            <p:spPr bwMode="auto">
              <a:xfrm>
                <a:off x="1650674" y="3159748"/>
                <a:ext cx="5727575" cy="293058"/>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lstStyle/>
              <a:p>
                <a:r>
                  <a:rPr lang="zh-CN" altLang="en-US" sz="1600" b="1" kern="0" dirty="0" smtClean="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质量与合规</a:t>
                </a:r>
                <a:endParaRPr 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endParaRPr>
              </a:p>
            </p:txBody>
          </p:sp>
          <p:sp>
            <p:nvSpPr>
              <p:cNvPr id="68" name="Rectangle 67"/>
              <p:cNvSpPr>
                <a:spLocks noChangeArrowheads="1"/>
              </p:cNvSpPr>
              <p:nvPr/>
            </p:nvSpPr>
            <p:spPr bwMode="auto">
              <a:xfrm>
                <a:off x="1657351" y="3436335"/>
                <a:ext cx="5720896" cy="270770"/>
              </a:xfrm>
              <a:prstGeom prst="rect">
                <a:avLst/>
              </a:prstGeom>
              <a:solidFill>
                <a:schemeClr val="accent6">
                  <a:lumMod val="50000"/>
                  <a:alpha val="50196"/>
                </a:schemeClr>
              </a:solidFill>
              <a:ln w="38100" cap="flat" cmpd="sng" algn="ctr">
                <a:solidFill>
                  <a:schemeClr val="accent6">
                    <a:lumMod val="20000"/>
                    <a:lumOff val="80000"/>
                  </a:schemeClr>
                </a:solidFill>
                <a:prstDash val="solid"/>
              </a:ln>
              <a:effectLst>
                <a:innerShdw blurRad="88900" dist="88900" dir="13500000">
                  <a:prstClr val="black">
                    <a:alpha val="21000"/>
                  </a:prstClr>
                </a:innerShdw>
              </a:effectLst>
              <a:scene3d>
                <a:camera prst="orthographicFront"/>
                <a:lightRig rig="threePt" dir="t"/>
              </a:scene3d>
              <a:sp3d>
                <a:bevelT h="50800" prst="softRound"/>
              </a:sp3d>
            </p:spPr>
            <p:txBody>
              <a:bodyPr rtlCol="0" anchor="t"/>
              <a:lstStyle/>
              <a:p>
                <a:r>
                  <a:rPr lang="zh-CN" alt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知识</a:t>
                </a:r>
                <a:r>
                  <a:rPr lang="zh-CN" altLang="en-US" sz="1600" b="1" kern="0" dirty="0" smtClean="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分类</a:t>
                </a:r>
                <a:r>
                  <a:rPr lang="zh-CN" alt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rPr>
                  <a:t>与安全</a:t>
                </a:r>
                <a:endParaRPr lang="en-US" sz="1600" b="1" kern="0" dirty="0">
                  <a:solidFill>
                    <a:schemeClr val="bg1"/>
                  </a:solidFill>
                  <a:effectLst>
                    <a:outerShdw blurRad="38100" dist="38100" dir="2700000" algn="tl">
                      <a:srgbClr val="000000">
                        <a:alpha val="43137"/>
                      </a:srgbClr>
                    </a:outerShdw>
                  </a:effectLst>
                  <a:latin typeface="Century Gothic" pitchFamily="34" charset="0"/>
                  <a:ea typeface="微软雅黑" pitchFamily="34" charset="-122"/>
                </a:endParaRPr>
              </a:p>
            </p:txBody>
          </p:sp>
          <p:sp>
            <p:nvSpPr>
              <p:cNvPr id="69" name="Rectangle 68"/>
              <p:cNvSpPr/>
              <p:nvPr/>
            </p:nvSpPr>
            <p:spPr>
              <a:xfrm>
                <a:off x="3752735" y="1717656"/>
                <a:ext cx="981273" cy="564717"/>
              </a:xfrm>
              <a:prstGeom prst="rect">
                <a:avLst/>
              </a:prstGeom>
            </p:spPr>
            <p:txBody>
              <a:bodyPr wrap="square">
                <a:spAutoFit/>
              </a:bodyPr>
              <a:lstStyle/>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项目</a:t>
                </a:r>
                <a:r>
                  <a:rPr lang="zh-CN" altLang="en-US" sz="900" b="1" kern="0" dirty="0" smtClean="0">
                    <a:solidFill>
                      <a:srgbClr val="FFC000"/>
                    </a:solidFill>
                    <a:latin typeface="Century Gothic" pitchFamily="34" charset="0"/>
                    <a:ea typeface="微软雅黑" pitchFamily="34" charset="-122"/>
                  </a:rPr>
                  <a:t>计划</a:t>
                </a:r>
                <a:r>
                  <a:rPr lang="zh-CN" altLang="en-US" sz="900" b="1" kern="0" dirty="0">
                    <a:solidFill>
                      <a:srgbClr val="FFC000"/>
                    </a:solidFill>
                    <a:latin typeface="Century Gothic" pitchFamily="34" charset="0"/>
                    <a:ea typeface="微软雅黑" pitchFamily="34" charset="-122"/>
                  </a:rPr>
                  <a:t>管</a:t>
                </a:r>
                <a:r>
                  <a:rPr lang="zh-CN" altLang="en-US" sz="900" b="1" kern="0" dirty="0" smtClean="0">
                    <a:solidFill>
                      <a:srgbClr val="FFC000"/>
                    </a:solidFill>
                    <a:latin typeface="Century Gothic" pitchFamily="34" charset="0"/>
                    <a:ea typeface="微软雅黑" pitchFamily="34" charset="-122"/>
                  </a:rPr>
                  <a:t>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阶段评审管理</a:t>
                </a:r>
                <a:endParaRPr lang="en-US" sz="900" b="1" kern="0" dirty="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资源计划管理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团</a:t>
                </a:r>
                <a:r>
                  <a:rPr lang="zh-CN" altLang="en-US" sz="900" b="1" kern="0" dirty="0" smtClean="0">
                    <a:solidFill>
                      <a:srgbClr val="FFC000"/>
                    </a:solidFill>
                    <a:latin typeface="Century Gothic" pitchFamily="34" charset="0"/>
                    <a:ea typeface="微软雅黑" pitchFamily="34" charset="-122"/>
                  </a:rPr>
                  <a:t>队和资源负荷管理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交付</a:t>
                </a:r>
                <a:r>
                  <a:rPr lang="zh-CN" altLang="en-US" sz="900" b="1" kern="0" dirty="0" smtClean="0">
                    <a:solidFill>
                      <a:srgbClr val="FFC000"/>
                    </a:solidFill>
                    <a:latin typeface="Century Gothic" pitchFamily="34" charset="0"/>
                    <a:ea typeface="微软雅黑" pitchFamily="34" charset="-122"/>
                  </a:rPr>
                  <a:t>件管理</a:t>
                </a:r>
                <a:endParaRPr lang="en-US" sz="900" b="1" kern="0" dirty="0">
                  <a:solidFill>
                    <a:srgbClr val="FFC000"/>
                  </a:solidFill>
                  <a:latin typeface="Century Gothic" pitchFamily="34" charset="0"/>
                  <a:ea typeface="微软雅黑" pitchFamily="34" charset="-122"/>
                </a:endParaRPr>
              </a:p>
            </p:txBody>
          </p:sp>
          <p:sp>
            <p:nvSpPr>
              <p:cNvPr id="72" name="Rectangle 71"/>
              <p:cNvSpPr/>
              <p:nvPr/>
            </p:nvSpPr>
            <p:spPr>
              <a:xfrm>
                <a:off x="6221099" y="2657674"/>
                <a:ext cx="1083872" cy="225887"/>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供应商选择</a:t>
                </a:r>
                <a:r>
                  <a:rPr lang="en-US" altLang="zh-CN" sz="900" kern="0" dirty="0">
                    <a:solidFill>
                      <a:schemeClr val="bg1"/>
                    </a:solidFill>
                    <a:latin typeface="Century Gothic" pitchFamily="34" charset="0"/>
                    <a:ea typeface="微软雅黑" pitchFamily="34" charset="-122"/>
                  </a:rPr>
                  <a:t>e</a:t>
                </a:r>
                <a:r>
                  <a:rPr lang="en-US" sz="900" kern="0" dirty="0">
                    <a:solidFill>
                      <a:schemeClr val="bg1"/>
                    </a:solidFill>
                    <a:latin typeface="Century Gothic" pitchFamily="34" charset="0"/>
                    <a:ea typeface="微软雅黑" pitchFamily="34" charset="-122"/>
                  </a:rPr>
                  <a:t>RFQ</a:t>
                </a: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供应商质量管</a:t>
                </a:r>
                <a:r>
                  <a:rPr lang="zh-CN" altLang="en-US" sz="900" kern="0" dirty="0" smtClean="0">
                    <a:solidFill>
                      <a:schemeClr val="bg1"/>
                    </a:solidFill>
                    <a:latin typeface="Century Gothic" pitchFamily="34" charset="0"/>
                    <a:ea typeface="微软雅黑" pitchFamily="34" charset="-122"/>
                  </a:rPr>
                  <a:t>理</a:t>
                </a:r>
                <a:endParaRPr lang="en-US" sz="900" kern="0" dirty="0">
                  <a:solidFill>
                    <a:schemeClr val="bg1"/>
                  </a:solidFill>
                  <a:latin typeface="Century Gothic" pitchFamily="34" charset="0"/>
                  <a:ea typeface="微软雅黑" pitchFamily="34" charset="-122"/>
                </a:endParaRPr>
              </a:p>
            </p:txBody>
          </p:sp>
          <p:sp>
            <p:nvSpPr>
              <p:cNvPr id="74" name="Rectangle 73"/>
              <p:cNvSpPr/>
              <p:nvPr/>
            </p:nvSpPr>
            <p:spPr>
              <a:xfrm>
                <a:off x="3808565" y="2552957"/>
                <a:ext cx="1350169" cy="511415"/>
              </a:xfrm>
              <a:prstGeom prst="rect">
                <a:avLst/>
              </a:prstGeom>
            </p:spPr>
            <p:txBody>
              <a:bodyPr wrap="square">
                <a:spAutoFit/>
              </a:bodyPr>
              <a:lstStyle/>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全球工程管理（</a:t>
                </a:r>
                <a:r>
                  <a:rPr lang="en-US" altLang="zh-CN" sz="900" kern="0" dirty="0" smtClean="0">
                    <a:solidFill>
                      <a:schemeClr val="bg1"/>
                    </a:solidFill>
                    <a:latin typeface="Century Gothic" pitchFamily="34" charset="0"/>
                    <a:ea typeface="微软雅黑" pitchFamily="34" charset="-122"/>
                  </a:rPr>
                  <a:t>EBOM)</a:t>
                </a:r>
                <a:endParaRPr lang="en-US" sz="900" kern="0" dirty="0" smtClean="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全球制造管理（</a:t>
                </a:r>
                <a:r>
                  <a:rPr lang="en-US" altLang="zh-CN" sz="900" kern="0" dirty="0" smtClean="0">
                    <a:solidFill>
                      <a:schemeClr val="bg1"/>
                    </a:solidFill>
                    <a:latin typeface="Century Gothic" pitchFamily="34" charset="0"/>
                    <a:ea typeface="微软雅黑" pitchFamily="34" charset="-122"/>
                  </a:rPr>
                  <a:t>MBOM</a:t>
                </a:r>
                <a:r>
                  <a:rPr lang="zh-CN" altLang="en-US" sz="900" kern="0" dirty="0" smtClean="0">
                    <a:solidFill>
                      <a:schemeClr val="bg1"/>
                    </a:solidFill>
                    <a:latin typeface="Century Gothic" pitchFamily="34" charset="0"/>
                    <a:ea typeface="微软雅黑" pitchFamily="34" charset="-122"/>
                  </a:rPr>
                  <a:t>）</a:t>
                </a:r>
                <a:endParaRPr lang="en-US" sz="900" kern="0" dirty="0" smtClean="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全球服务管理（</a:t>
                </a:r>
                <a:r>
                  <a:rPr lang="en-US" altLang="zh-CN" sz="900" kern="0" dirty="0" smtClean="0">
                    <a:solidFill>
                      <a:schemeClr val="bg1"/>
                    </a:solidFill>
                    <a:latin typeface="Century Gothic" pitchFamily="34" charset="0"/>
                    <a:ea typeface="微软雅黑" pitchFamily="34" charset="-122"/>
                  </a:rPr>
                  <a:t>SBOM)</a:t>
                </a:r>
              </a:p>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变更管理</a:t>
                </a:r>
                <a:r>
                  <a:rPr lang="en-US" altLang="zh-CN" sz="900" kern="0" dirty="0" smtClean="0">
                    <a:solidFill>
                      <a:schemeClr val="bg1"/>
                    </a:solidFill>
                    <a:latin typeface="Century Gothic" pitchFamily="34" charset="0"/>
                    <a:ea typeface="微软雅黑" pitchFamily="34" charset="-122"/>
                  </a:rPr>
                  <a:t>ECR/ECO/ECN</a:t>
                </a:r>
                <a:endParaRPr lang="en-US" sz="900" kern="0" dirty="0">
                  <a:solidFill>
                    <a:schemeClr val="bg1"/>
                  </a:solidFill>
                  <a:latin typeface="Century Gothic" pitchFamily="34" charset="0"/>
                  <a:ea typeface="微软雅黑" pitchFamily="34" charset="-122"/>
                </a:endParaRPr>
              </a:p>
            </p:txBody>
          </p:sp>
          <p:sp>
            <p:nvSpPr>
              <p:cNvPr id="75" name="Rectangle 74"/>
              <p:cNvSpPr/>
              <p:nvPr/>
            </p:nvSpPr>
            <p:spPr>
              <a:xfrm>
                <a:off x="3003228" y="2551360"/>
                <a:ext cx="819283" cy="511415"/>
              </a:xfrm>
              <a:prstGeom prst="rect">
                <a:avLst/>
              </a:prstGeom>
            </p:spPr>
            <p:txBody>
              <a:bodyPr wrap="square">
                <a:spAutoFit/>
              </a:bodyPr>
              <a:lstStyle/>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配置管理</a:t>
                </a:r>
                <a:endParaRPr lang="en-US" altLang="zh-CN" sz="900" kern="0" dirty="0" smtClean="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变型</a:t>
                </a:r>
                <a:r>
                  <a:rPr lang="zh-CN" altLang="en-US" sz="900" kern="0" dirty="0">
                    <a:solidFill>
                      <a:schemeClr val="bg1"/>
                    </a:solidFill>
                    <a:latin typeface="Century Gothic" pitchFamily="34" charset="0"/>
                    <a:ea typeface="微软雅黑" pitchFamily="34" charset="-122"/>
                  </a:rPr>
                  <a:t>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产品成本管理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en-US" sz="900" kern="0" dirty="0" smtClean="0">
                    <a:solidFill>
                      <a:schemeClr val="bg1"/>
                    </a:solidFill>
                    <a:latin typeface="Century Gothic" pitchFamily="34" charset="0"/>
                    <a:ea typeface="微软雅黑" pitchFamily="34" charset="-122"/>
                  </a:rPr>
                  <a:t>ERP</a:t>
                </a:r>
                <a:r>
                  <a:rPr lang="zh-CN" altLang="en-US" sz="900" kern="0" dirty="0">
                    <a:solidFill>
                      <a:schemeClr val="bg1"/>
                    </a:solidFill>
                    <a:latin typeface="Century Gothic" pitchFamily="34" charset="0"/>
                    <a:ea typeface="微软雅黑" pitchFamily="34" charset="-122"/>
                  </a:rPr>
                  <a:t>集成</a:t>
                </a:r>
                <a:endParaRPr lang="en-US" sz="900" kern="0" dirty="0">
                  <a:solidFill>
                    <a:schemeClr val="bg1"/>
                  </a:solidFill>
                  <a:latin typeface="Century Gothic" pitchFamily="34" charset="0"/>
                  <a:ea typeface="微软雅黑" pitchFamily="34" charset="-122"/>
                </a:endParaRPr>
              </a:p>
            </p:txBody>
          </p:sp>
          <p:sp>
            <p:nvSpPr>
              <p:cNvPr id="76" name="Rectangle 75"/>
              <p:cNvSpPr/>
              <p:nvPr/>
            </p:nvSpPr>
            <p:spPr>
              <a:xfrm>
                <a:off x="5063768" y="2561512"/>
                <a:ext cx="999945" cy="402734"/>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配方管理</a:t>
                </a:r>
                <a:endParaRPr lang="en-US" altLang="zh-CN"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副本和原图管理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产品规格管理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smtClean="0">
                    <a:solidFill>
                      <a:schemeClr val="bg1"/>
                    </a:solidFill>
                    <a:latin typeface="Century Gothic" pitchFamily="34" charset="0"/>
                    <a:ea typeface="微软雅黑" pitchFamily="34" charset="-122"/>
                  </a:rPr>
                  <a:t>仕样管</a:t>
                </a:r>
                <a:r>
                  <a:rPr lang="zh-CN" altLang="en-US" sz="900" kern="0" dirty="0">
                    <a:solidFill>
                      <a:schemeClr val="bg1"/>
                    </a:solidFill>
                    <a:latin typeface="Century Gothic" pitchFamily="34" charset="0"/>
                    <a:ea typeface="微软雅黑" pitchFamily="34" charset="-122"/>
                  </a:rPr>
                  <a:t>理</a:t>
                </a:r>
                <a:endParaRPr lang="en-US" sz="900" kern="0" dirty="0">
                  <a:solidFill>
                    <a:schemeClr val="bg1"/>
                  </a:solidFill>
                  <a:latin typeface="Century Gothic" pitchFamily="34" charset="0"/>
                  <a:ea typeface="微软雅黑" pitchFamily="34" charset="-122"/>
                </a:endParaRPr>
              </a:p>
            </p:txBody>
          </p:sp>
          <p:sp>
            <p:nvSpPr>
              <p:cNvPr id="77" name="Rectangle 76"/>
              <p:cNvSpPr/>
              <p:nvPr/>
            </p:nvSpPr>
            <p:spPr>
              <a:xfrm>
                <a:off x="3419476" y="3181174"/>
                <a:ext cx="950181" cy="225887"/>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物料合规</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市场注册</a:t>
                </a:r>
                <a:endParaRPr lang="en-US" sz="900" kern="0" dirty="0">
                  <a:solidFill>
                    <a:schemeClr val="bg1"/>
                  </a:solidFill>
                  <a:latin typeface="Century Gothic" pitchFamily="34" charset="0"/>
                  <a:ea typeface="微软雅黑" pitchFamily="34" charset="-122"/>
                </a:endParaRPr>
              </a:p>
            </p:txBody>
          </p:sp>
          <p:sp>
            <p:nvSpPr>
              <p:cNvPr id="78" name="Rectangle 77"/>
              <p:cNvSpPr/>
              <p:nvPr/>
            </p:nvSpPr>
            <p:spPr>
              <a:xfrm>
                <a:off x="4628015" y="3168063"/>
                <a:ext cx="913588" cy="225887"/>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投诉与</a:t>
                </a:r>
                <a:r>
                  <a:rPr lang="en-US" altLang="zh-CN" sz="900" kern="0" dirty="0">
                    <a:solidFill>
                      <a:schemeClr val="bg1"/>
                    </a:solidFill>
                    <a:latin typeface="Century Gothic" pitchFamily="34" charset="0"/>
                    <a:ea typeface="微软雅黑" pitchFamily="34" charset="-122"/>
                  </a:rPr>
                  <a:t>NCR</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en-US" sz="900" kern="0" dirty="0">
                    <a:solidFill>
                      <a:schemeClr val="bg1"/>
                    </a:solidFill>
                    <a:latin typeface="Century Gothic" pitchFamily="34" charset="0"/>
                    <a:ea typeface="微软雅黑" pitchFamily="34" charset="-122"/>
                  </a:rPr>
                  <a:t>CAPA</a:t>
                </a:r>
                <a:r>
                  <a:rPr lang="zh-CN" altLang="en-US" sz="900" kern="0" dirty="0">
                    <a:solidFill>
                      <a:schemeClr val="bg1"/>
                    </a:solidFill>
                    <a:latin typeface="Century Gothic" pitchFamily="34" charset="0"/>
                    <a:ea typeface="微软雅黑" pitchFamily="34" charset="-122"/>
                  </a:rPr>
                  <a:t>和审计</a:t>
                </a:r>
                <a:endParaRPr lang="en-US" sz="900" kern="0" dirty="0">
                  <a:solidFill>
                    <a:schemeClr val="bg1"/>
                  </a:solidFill>
                  <a:latin typeface="Century Gothic" pitchFamily="34" charset="0"/>
                  <a:ea typeface="微软雅黑" pitchFamily="34" charset="-122"/>
                </a:endParaRPr>
              </a:p>
            </p:txBody>
          </p:sp>
          <p:sp>
            <p:nvSpPr>
              <p:cNvPr id="79" name="Rectangle 78"/>
              <p:cNvSpPr/>
              <p:nvPr/>
            </p:nvSpPr>
            <p:spPr>
              <a:xfrm>
                <a:off x="5887516" y="3168063"/>
                <a:ext cx="1448476" cy="230134"/>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设备主控记录</a:t>
                </a:r>
                <a:r>
                  <a:rPr lang="en-US" altLang="zh-CN" sz="900" kern="0" dirty="0">
                    <a:solidFill>
                      <a:schemeClr val="bg1"/>
                    </a:solidFill>
                    <a:latin typeface="Century Gothic" pitchFamily="34" charset="0"/>
                    <a:ea typeface="微软雅黑" pitchFamily="34" charset="-122"/>
                  </a:rPr>
                  <a:t>(DMR)</a:t>
                </a:r>
                <a:r>
                  <a:rPr lang="zh-CN" altLang="en-US" sz="900" kern="0" dirty="0">
                    <a:solidFill>
                      <a:schemeClr val="bg1"/>
                    </a:solidFill>
                    <a:latin typeface="Century Gothic" pitchFamily="34" charset="0"/>
                    <a:ea typeface="微软雅黑" pitchFamily="34" charset="-122"/>
                  </a:rPr>
                  <a:t>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文档控制</a:t>
                </a:r>
                <a:endParaRPr lang="en-US" sz="900" kern="0" dirty="0">
                  <a:solidFill>
                    <a:schemeClr val="bg1"/>
                  </a:solidFill>
                  <a:latin typeface="Century Gothic" pitchFamily="34" charset="0"/>
                  <a:ea typeface="微软雅黑" pitchFamily="34" charset="-122"/>
                </a:endParaRPr>
              </a:p>
            </p:txBody>
          </p:sp>
          <p:sp>
            <p:nvSpPr>
              <p:cNvPr id="80" name="Rectangle 79"/>
              <p:cNvSpPr/>
              <p:nvPr/>
            </p:nvSpPr>
            <p:spPr>
              <a:xfrm>
                <a:off x="3419476" y="3454823"/>
                <a:ext cx="1243013" cy="225887"/>
              </a:xfrm>
              <a:prstGeom prst="rect">
                <a:avLst/>
              </a:prstGeom>
            </p:spPr>
            <p:txBody>
              <a:bodyPr wrap="square">
                <a:spAutoFit/>
              </a:bodyPr>
              <a:lstStyle/>
              <a:p>
                <a:pPr marL="85725" indent="-85725">
                  <a:buFont typeface="Arial" pitchFamily="34" charset="0"/>
                  <a:buChar char="•"/>
                  <a:defRPr/>
                </a:pPr>
                <a:r>
                  <a:rPr lang="en-US" sz="900" kern="0" dirty="0" smtClean="0">
                    <a:solidFill>
                      <a:schemeClr val="bg1"/>
                    </a:solidFill>
                    <a:latin typeface="Century Gothic" pitchFamily="34" charset="0"/>
                    <a:ea typeface="微软雅黑" pitchFamily="34" charset="-122"/>
                  </a:rPr>
                  <a:t>IP</a:t>
                </a:r>
                <a:r>
                  <a:rPr lang="zh-CN" altLang="en-US" sz="900" kern="0" dirty="0" smtClean="0">
                    <a:solidFill>
                      <a:schemeClr val="bg1"/>
                    </a:solidFill>
                    <a:latin typeface="Century Gothic" pitchFamily="34" charset="0"/>
                    <a:ea typeface="微软雅黑" pitchFamily="34" charset="-122"/>
                  </a:rPr>
                  <a:t>（智力资产）分</a:t>
                </a:r>
                <a:r>
                  <a:rPr lang="zh-CN" altLang="en-US" sz="900" kern="0" dirty="0">
                    <a:solidFill>
                      <a:schemeClr val="bg1"/>
                    </a:solidFill>
                    <a:latin typeface="Century Gothic" pitchFamily="34" charset="0"/>
                    <a:ea typeface="微软雅黑" pitchFamily="34" charset="-122"/>
                  </a:rPr>
                  <a:t>类</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en-US" sz="900" kern="0" dirty="0">
                    <a:solidFill>
                      <a:schemeClr val="bg1"/>
                    </a:solidFill>
                    <a:latin typeface="Century Gothic" pitchFamily="34" charset="0"/>
                    <a:ea typeface="微软雅黑" pitchFamily="34" charset="-122"/>
                  </a:rPr>
                  <a:t>IP</a:t>
                </a:r>
                <a:r>
                  <a:rPr lang="zh-CN" altLang="en-US" sz="900" kern="0" dirty="0">
                    <a:solidFill>
                      <a:schemeClr val="bg1"/>
                    </a:solidFill>
                    <a:latin typeface="Century Gothic" pitchFamily="34" charset="0"/>
                    <a:ea typeface="微软雅黑" pitchFamily="34" charset="-122"/>
                  </a:rPr>
                  <a:t>重复利用</a:t>
                </a:r>
                <a:endParaRPr lang="en-US" sz="900" kern="0" dirty="0">
                  <a:solidFill>
                    <a:schemeClr val="bg1"/>
                  </a:solidFill>
                  <a:latin typeface="Century Gothic" pitchFamily="34" charset="0"/>
                  <a:ea typeface="微软雅黑" pitchFamily="34" charset="-122"/>
                </a:endParaRPr>
              </a:p>
            </p:txBody>
          </p:sp>
          <p:sp>
            <p:nvSpPr>
              <p:cNvPr id="81" name="Rectangle 80"/>
              <p:cNvSpPr/>
              <p:nvPr/>
            </p:nvSpPr>
            <p:spPr>
              <a:xfrm>
                <a:off x="4638675" y="3454823"/>
                <a:ext cx="1243013" cy="292237"/>
              </a:xfrm>
              <a:prstGeom prst="rect">
                <a:avLst/>
              </a:prstGeom>
            </p:spPr>
            <p:txBody>
              <a:bodyPr wrap="square">
                <a:spAutoFit/>
              </a:bodyPr>
              <a:lstStyle/>
              <a:p>
                <a:pPr marL="85725" indent="-85725">
                  <a:buFont typeface="Arial" pitchFamily="34" charset="0"/>
                  <a:buChar char="•"/>
                  <a:defRPr/>
                </a:pPr>
                <a:r>
                  <a:rPr lang="en-US" sz="900" kern="0" dirty="0">
                    <a:solidFill>
                      <a:schemeClr val="bg1"/>
                    </a:solidFill>
                    <a:latin typeface="Century Gothic" pitchFamily="34" charset="0"/>
                    <a:ea typeface="微软雅黑" pitchFamily="34" charset="-122"/>
                  </a:rPr>
                  <a:t>IP</a:t>
                </a:r>
                <a:r>
                  <a:rPr lang="zh-CN" altLang="en-US" sz="900" kern="0" dirty="0">
                    <a:solidFill>
                      <a:schemeClr val="bg1"/>
                    </a:solidFill>
                    <a:latin typeface="Century Gothic" pitchFamily="34" charset="0"/>
                    <a:ea typeface="微软雅黑" pitchFamily="34" charset="-122"/>
                  </a:rPr>
                  <a:t>保护</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en-US" sz="900" kern="0" dirty="0">
                    <a:solidFill>
                      <a:schemeClr val="bg1"/>
                    </a:solidFill>
                    <a:latin typeface="Century Gothic" pitchFamily="34" charset="0"/>
                    <a:ea typeface="微软雅黑" pitchFamily="34" charset="-122"/>
                  </a:rPr>
                  <a:t>IP</a:t>
                </a:r>
                <a:r>
                  <a:rPr lang="zh-CN" altLang="en-US" sz="900" kern="0" dirty="0">
                    <a:solidFill>
                      <a:schemeClr val="bg1"/>
                    </a:solidFill>
                    <a:latin typeface="Century Gothic" pitchFamily="34" charset="0"/>
                    <a:ea typeface="微软雅黑" pitchFamily="34" charset="-122"/>
                  </a:rPr>
                  <a:t>安全访问</a:t>
                </a:r>
                <a:endParaRPr lang="en-US" sz="900" kern="0" dirty="0">
                  <a:solidFill>
                    <a:schemeClr val="bg1"/>
                  </a:solidFill>
                  <a:latin typeface="Century Gothic" pitchFamily="34" charset="0"/>
                  <a:ea typeface="微软雅黑" pitchFamily="34" charset="-122"/>
                </a:endParaRPr>
              </a:p>
            </p:txBody>
          </p:sp>
          <p:sp>
            <p:nvSpPr>
              <p:cNvPr id="24" name="Rectangle 68"/>
              <p:cNvSpPr/>
              <p:nvPr/>
            </p:nvSpPr>
            <p:spPr>
              <a:xfrm>
                <a:off x="2670501" y="1442771"/>
                <a:ext cx="3733280" cy="141179"/>
              </a:xfrm>
              <a:prstGeom prst="rect">
                <a:avLst/>
              </a:prstGeom>
            </p:spPr>
            <p:txBody>
              <a:bodyPr wrap="square">
                <a:spAutoFit/>
              </a:bodyPr>
              <a:lstStyle/>
              <a:p>
                <a:pPr marL="171450" indent="-171450">
                  <a:buFont typeface="Arial" panose="020B0604020202020204" pitchFamily="34" charset="0"/>
                  <a:buChar char="•"/>
                  <a:defRPr/>
                </a:pPr>
                <a:r>
                  <a:rPr lang="zh-CN" altLang="en-US" sz="900" b="1" kern="0" dirty="0" smtClean="0">
                    <a:solidFill>
                      <a:schemeClr val="bg1"/>
                    </a:solidFill>
                    <a:latin typeface="Century Gothic" pitchFamily="34" charset="0"/>
                    <a:ea typeface="微软雅黑" pitchFamily="34" charset="-122"/>
                  </a:rPr>
                  <a:t>产品线规划     产品组合管理   需求管理   产品配置管理</a:t>
                </a:r>
                <a:endParaRPr lang="en-US" sz="900" b="1" kern="0" dirty="0">
                  <a:solidFill>
                    <a:schemeClr val="bg1"/>
                  </a:solidFill>
                  <a:latin typeface="Century Gothic" pitchFamily="34" charset="0"/>
                  <a:ea typeface="微软雅黑" pitchFamily="34" charset="-122"/>
                </a:endParaRPr>
              </a:p>
            </p:txBody>
          </p:sp>
          <p:sp>
            <p:nvSpPr>
              <p:cNvPr id="25" name="Rectangle 68"/>
              <p:cNvSpPr/>
              <p:nvPr/>
            </p:nvSpPr>
            <p:spPr>
              <a:xfrm>
                <a:off x="4734008" y="1717656"/>
                <a:ext cx="981273" cy="480009"/>
              </a:xfrm>
              <a:prstGeom prst="rect">
                <a:avLst/>
              </a:prstGeom>
            </p:spPr>
            <p:txBody>
              <a:bodyPr wrap="square">
                <a:spAutoFit/>
              </a:bodyPr>
              <a:lstStyle/>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问题管理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风险管理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项</a:t>
                </a:r>
                <a:r>
                  <a:rPr lang="zh-CN" altLang="en-US" sz="900" b="1" kern="0" dirty="0" smtClean="0">
                    <a:solidFill>
                      <a:srgbClr val="FFC000"/>
                    </a:solidFill>
                    <a:latin typeface="Century Gothic" pitchFamily="34" charset="0"/>
                    <a:ea typeface="微软雅黑" pitchFamily="34" charset="-122"/>
                  </a:rPr>
                  <a:t>目目标</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项</a:t>
                </a:r>
                <a:r>
                  <a:rPr lang="zh-CN" altLang="en-US" sz="900" b="1" kern="0" dirty="0" smtClean="0">
                    <a:solidFill>
                      <a:srgbClr val="FFC000"/>
                    </a:solidFill>
                    <a:latin typeface="Century Gothic" pitchFamily="34" charset="0"/>
                    <a:ea typeface="微软雅黑" pitchFamily="34" charset="-122"/>
                  </a:rPr>
                  <a:t>目评估</a:t>
                </a:r>
                <a:endParaRPr lang="en-US" sz="900" b="1" kern="0" dirty="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预算</a:t>
                </a:r>
                <a:r>
                  <a:rPr lang="zh-CN" altLang="en-US" sz="900" b="1" kern="0" dirty="0" smtClean="0">
                    <a:solidFill>
                      <a:srgbClr val="FFC000"/>
                    </a:solidFill>
                    <a:latin typeface="Century Gothic" pitchFamily="34" charset="0"/>
                    <a:ea typeface="微软雅黑" pitchFamily="34" charset="-122"/>
                  </a:rPr>
                  <a:t>管理</a:t>
                </a:r>
                <a:endParaRPr lang="en-US" sz="900" b="1" kern="0" dirty="0">
                  <a:solidFill>
                    <a:srgbClr val="FFC000"/>
                  </a:solidFill>
                  <a:latin typeface="Century Gothic" pitchFamily="34" charset="0"/>
                  <a:ea typeface="微软雅黑" pitchFamily="34" charset="-122"/>
                </a:endParaRPr>
              </a:p>
            </p:txBody>
          </p:sp>
          <p:sp>
            <p:nvSpPr>
              <p:cNvPr id="26" name="Rectangle 68"/>
              <p:cNvSpPr/>
              <p:nvPr/>
            </p:nvSpPr>
            <p:spPr>
              <a:xfrm>
                <a:off x="5590067" y="1725932"/>
                <a:ext cx="981273" cy="225887"/>
              </a:xfrm>
              <a:prstGeom prst="rect">
                <a:avLst/>
              </a:prstGeom>
            </p:spPr>
            <p:txBody>
              <a:bodyPr wrap="square">
                <a:spAutoFit/>
              </a:bodyPr>
              <a:lstStyle/>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协</a:t>
                </a:r>
                <a:r>
                  <a:rPr lang="zh-CN" altLang="en-US" sz="900" b="1" kern="0" dirty="0" smtClean="0">
                    <a:solidFill>
                      <a:srgbClr val="FFC000"/>
                    </a:solidFill>
                    <a:latin typeface="Century Gothic" pitchFamily="34" charset="0"/>
                    <a:ea typeface="微软雅黑" pitchFamily="34" charset="-122"/>
                  </a:rPr>
                  <a:t>作管理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文档管理</a:t>
                </a:r>
                <a:endParaRPr lang="en-US" sz="900" b="1" kern="0" dirty="0">
                  <a:solidFill>
                    <a:srgbClr val="FFC000"/>
                  </a:solidFill>
                  <a:latin typeface="Century Gothic" pitchFamily="34" charset="0"/>
                  <a:ea typeface="微软雅黑" pitchFamily="34" charset="-122"/>
                </a:endParaRPr>
              </a:p>
            </p:txBody>
          </p:sp>
          <p:sp>
            <p:nvSpPr>
              <p:cNvPr id="27" name="Rectangle 68"/>
              <p:cNvSpPr/>
              <p:nvPr/>
            </p:nvSpPr>
            <p:spPr>
              <a:xfrm>
                <a:off x="2718995" y="1727954"/>
                <a:ext cx="981273" cy="480009"/>
              </a:xfrm>
              <a:prstGeom prst="rect">
                <a:avLst/>
              </a:prstGeom>
            </p:spPr>
            <p:txBody>
              <a:bodyPr wrap="square">
                <a:spAutoFit/>
              </a:bodyPr>
              <a:lstStyle/>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协</a:t>
                </a:r>
                <a:r>
                  <a:rPr lang="zh-CN" altLang="en-US" sz="900" b="1" kern="0" dirty="0" smtClean="0">
                    <a:solidFill>
                      <a:srgbClr val="FFC000"/>
                    </a:solidFill>
                    <a:latin typeface="Century Gothic" pitchFamily="34" charset="0"/>
                    <a:ea typeface="微软雅黑" pitchFamily="34" charset="-122"/>
                  </a:rPr>
                  <a:t>同基础管理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流</a:t>
                </a:r>
                <a:r>
                  <a:rPr lang="zh-CN" altLang="en-US" sz="900" b="1" kern="0" dirty="0" smtClean="0">
                    <a:solidFill>
                      <a:srgbClr val="FFC000"/>
                    </a:solidFill>
                    <a:latin typeface="Century Gothic" pitchFamily="34" charset="0"/>
                    <a:ea typeface="微软雅黑" pitchFamily="34" charset="-122"/>
                  </a:rPr>
                  <a:t>程管理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任</a:t>
                </a:r>
                <a:r>
                  <a:rPr lang="zh-CN" altLang="en-US" sz="900" b="1" kern="0" dirty="0" smtClean="0">
                    <a:solidFill>
                      <a:srgbClr val="FFC000"/>
                    </a:solidFill>
                    <a:latin typeface="Century Gothic" pitchFamily="34" charset="0"/>
                    <a:ea typeface="微软雅黑" pitchFamily="34" charset="-122"/>
                  </a:rPr>
                  <a:t>务管理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提</a:t>
                </a:r>
                <a:r>
                  <a:rPr lang="zh-CN" altLang="en-US" sz="900" b="1" kern="0" dirty="0" smtClean="0">
                    <a:solidFill>
                      <a:srgbClr val="FFC000"/>
                    </a:solidFill>
                    <a:latin typeface="Century Gothic" pitchFamily="34" charset="0"/>
                    <a:ea typeface="微软雅黑" pitchFamily="34" charset="-122"/>
                  </a:rPr>
                  <a:t>醒机制管理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smtClean="0">
                    <a:solidFill>
                      <a:srgbClr val="FFC000"/>
                    </a:solidFill>
                    <a:latin typeface="Century Gothic" pitchFamily="34" charset="0"/>
                    <a:ea typeface="微软雅黑" pitchFamily="34" charset="-122"/>
                  </a:rPr>
                  <a:t>权限控制 </a:t>
                </a:r>
                <a:endParaRPr lang="en-US" altLang="zh-CN" sz="900" b="1" kern="0" dirty="0" smtClean="0">
                  <a:solidFill>
                    <a:srgbClr val="FFC000"/>
                  </a:solidFill>
                  <a:latin typeface="Century Gothic" pitchFamily="34" charset="0"/>
                  <a:ea typeface="微软雅黑" pitchFamily="34" charset="-122"/>
                </a:endParaRPr>
              </a:p>
            </p:txBody>
          </p:sp>
          <p:sp>
            <p:nvSpPr>
              <p:cNvPr id="31" name="Rectangle 68"/>
              <p:cNvSpPr/>
              <p:nvPr/>
            </p:nvSpPr>
            <p:spPr>
              <a:xfrm>
                <a:off x="6354719" y="1730287"/>
                <a:ext cx="981273" cy="395302"/>
              </a:xfrm>
              <a:prstGeom prst="rect">
                <a:avLst/>
              </a:prstGeom>
            </p:spPr>
            <p:txBody>
              <a:bodyPr wrap="square">
                <a:spAutoFit/>
              </a:bodyPr>
              <a:lstStyle/>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项</a:t>
                </a:r>
                <a:r>
                  <a:rPr lang="zh-CN" altLang="en-US" sz="900" b="1" kern="0" dirty="0" smtClean="0">
                    <a:solidFill>
                      <a:srgbClr val="FFC000"/>
                    </a:solidFill>
                    <a:latin typeface="Century Gothic" pitchFamily="34" charset="0"/>
                    <a:ea typeface="微软雅黑" pitchFamily="34" charset="-122"/>
                  </a:rPr>
                  <a:t>目变更管理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工</a:t>
                </a:r>
                <a:r>
                  <a:rPr lang="zh-CN" altLang="en-US" sz="900" b="1" kern="0" dirty="0" smtClean="0">
                    <a:solidFill>
                      <a:srgbClr val="FFC000"/>
                    </a:solidFill>
                    <a:latin typeface="Century Gothic" pitchFamily="34" charset="0"/>
                    <a:ea typeface="微软雅黑" pitchFamily="34" charset="-122"/>
                  </a:rPr>
                  <a:t>时管理</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r>
                  <a:rPr lang="zh-CN" altLang="en-US" sz="900" b="1" kern="0" dirty="0">
                    <a:solidFill>
                      <a:srgbClr val="FFC000"/>
                    </a:solidFill>
                    <a:latin typeface="Century Gothic" pitchFamily="34" charset="0"/>
                    <a:ea typeface="微软雅黑" pitchFamily="34" charset="-122"/>
                  </a:rPr>
                  <a:t>绩</a:t>
                </a:r>
                <a:r>
                  <a:rPr lang="zh-CN" altLang="en-US" sz="900" b="1" kern="0" dirty="0" smtClean="0">
                    <a:solidFill>
                      <a:srgbClr val="FFC000"/>
                    </a:solidFill>
                    <a:latin typeface="Century Gothic" pitchFamily="34" charset="0"/>
                    <a:ea typeface="微软雅黑" pitchFamily="34" charset="-122"/>
                  </a:rPr>
                  <a:t>效评估</a:t>
                </a:r>
                <a:endParaRPr lang="en-US" altLang="zh-CN" sz="900" b="1" kern="0" dirty="0" smtClean="0">
                  <a:solidFill>
                    <a:srgbClr val="FFC000"/>
                  </a:solidFill>
                  <a:latin typeface="Century Gothic" pitchFamily="34" charset="0"/>
                  <a:ea typeface="微软雅黑" pitchFamily="34" charset="-122"/>
                </a:endParaRPr>
              </a:p>
              <a:p>
                <a:pPr marL="85725" indent="-85725">
                  <a:buFont typeface="Arial" pitchFamily="34" charset="0"/>
                  <a:buChar char="•"/>
                  <a:defRPr/>
                </a:pPr>
                <a:endParaRPr lang="en-US" sz="900" b="1" kern="0" dirty="0">
                  <a:solidFill>
                    <a:srgbClr val="FFC000"/>
                  </a:solidFill>
                  <a:latin typeface="Century Gothic" pitchFamily="34" charset="0"/>
                  <a:ea typeface="微软雅黑" pitchFamily="34" charset="-122"/>
                </a:endParaRPr>
              </a:p>
            </p:txBody>
          </p:sp>
        </p:grpSp>
        <p:pic>
          <p:nvPicPr>
            <p:cNvPr id="30" name="图片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920" y="602222"/>
              <a:ext cx="2366987" cy="3842018"/>
            </a:xfrm>
            <a:prstGeom prst="roundRect">
              <a:avLst>
                <a:gd name="adj" fmla="val 1622"/>
              </a:avLst>
            </a:prstGeom>
            <a:solidFill>
              <a:srgbClr val="FFFFFF">
                <a:shade val="85000"/>
              </a:srgbClr>
            </a:solidFill>
            <a:ln>
              <a:noFill/>
            </a:ln>
            <a:effectLst>
              <a:reflection blurRad="12700" stA="38000" endPos="3000" dist="5000" dir="5400000" sy="-100000" algn="bl" rotWithShape="0"/>
            </a:effectLst>
          </p:spPr>
        </p:pic>
        <p:sp>
          <p:nvSpPr>
            <p:cNvPr id="28" name="Rectangle 70"/>
            <p:cNvSpPr/>
            <p:nvPr/>
          </p:nvSpPr>
          <p:spPr>
            <a:xfrm>
              <a:off x="2668683" y="2708814"/>
              <a:ext cx="1383427" cy="656999"/>
            </a:xfrm>
            <a:prstGeom prst="rect">
              <a:avLst/>
            </a:prstGeom>
          </p:spPr>
          <p:txBody>
            <a:bodyPr wrap="square">
              <a:spAutoFit/>
            </a:bodyPr>
            <a:lstStyle/>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可跟踪的需求管理</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zh-CN" altLang="en-US" sz="900" kern="0" dirty="0">
                  <a:solidFill>
                    <a:schemeClr val="bg1"/>
                  </a:solidFill>
                  <a:latin typeface="Century Gothic" pitchFamily="34" charset="0"/>
                  <a:ea typeface="微软雅黑" pitchFamily="34" charset="-122"/>
                </a:rPr>
                <a:t>产品配置器</a:t>
              </a:r>
              <a:endParaRPr lang="en-US" sz="900" kern="0" dirty="0">
                <a:solidFill>
                  <a:schemeClr val="bg1"/>
                </a:solidFill>
                <a:latin typeface="Century Gothic" pitchFamily="34" charset="0"/>
                <a:ea typeface="微软雅黑" pitchFamily="34" charset="-122"/>
              </a:endParaRPr>
            </a:p>
            <a:p>
              <a:pPr marL="85725" indent="-85725">
                <a:buFont typeface="Arial" pitchFamily="34" charset="0"/>
                <a:buChar char="•"/>
                <a:defRPr/>
              </a:pPr>
              <a:r>
                <a:rPr lang="en-US" sz="900" kern="0" dirty="0">
                  <a:solidFill>
                    <a:schemeClr val="bg1"/>
                  </a:solidFill>
                  <a:latin typeface="Century Gothic" pitchFamily="34" charset="0"/>
                  <a:ea typeface="微软雅黑" pitchFamily="34" charset="-122"/>
                </a:rPr>
                <a:t>3D</a:t>
              </a:r>
              <a:r>
                <a:rPr lang="zh-CN" altLang="en-US" sz="900" kern="0" dirty="0">
                  <a:solidFill>
                    <a:schemeClr val="bg1"/>
                  </a:solidFill>
                  <a:latin typeface="Century Gothic" pitchFamily="34" charset="0"/>
                  <a:ea typeface="微软雅黑" pitchFamily="34" charset="-122"/>
                </a:rPr>
                <a:t>促销</a:t>
              </a:r>
              <a:endParaRPr lang="en-US" sz="900" kern="0" dirty="0">
                <a:solidFill>
                  <a:schemeClr val="bg1"/>
                </a:solidFill>
                <a:latin typeface="Century Gothic" pitchFamily="34" charset="0"/>
                <a:ea typeface="微软雅黑" pitchFamily="34" charset="-122"/>
              </a:endParaRPr>
            </a:p>
          </p:txBody>
        </p:sp>
        <p:sp>
          <p:nvSpPr>
            <p:cNvPr id="3" name="矩形 2"/>
            <p:cNvSpPr/>
            <p:nvPr/>
          </p:nvSpPr>
          <p:spPr>
            <a:xfrm>
              <a:off x="2556653" y="1139927"/>
              <a:ext cx="1005403" cy="338554"/>
            </a:xfrm>
            <a:prstGeom prst="rect">
              <a:avLst/>
            </a:prstGeom>
          </p:spPr>
          <p:txBody>
            <a:bodyPr wrap="none">
              <a:spAutoFit/>
            </a:bodyPr>
            <a:lstStyle/>
            <a:p>
              <a:r>
                <a:rPr lang="zh-CN" altLang="en-US" sz="1600" b="1" kern="0" dirty="0">
                  <a:solidFill>
                    <a:srgbClr val="FFC000"/>
                  </a:solidFill>
                  <a:effectLst>
                    <a:outerShdw blurRad="38100" dist="38100" dir="2700000" algn="tl">
                      <a:srgbClr val="000000">
                        <a:alpha val="43137"/>
                      </a:srgbClr>
                    </a:outerShdw>
                  </a:effectLst>
                  <a:latin typeface="Century Gothic" pitchFamily="34" charset="0"/>
                  <a:ea typeface="微软雅黑" pitchFamily="34" charset="-122"/>
                </a:rPr>
                <a:t>项目管理</a:t>
              </a:r>
              <a:endParaRPr lang="zh-CN" altLang="en-US" sz="1600" dirty="0">
                <a:solidFill>
                  <a:srgbClr val="FFC000"/>
                </a:solidFill>
              </a:endParaRPr>
            </a:p>
          </p:txBody>
        </p:sp>
      </p:grpSp>
    </p:spTree>
    <p:extLst>
      <p:ext uri="{BB962C8B-B14F-4D97-AF65-F5344CB8AC3E}">
        <p14:creationId xmlns:p14="http://schemas.microsoft.com/office/powerpoint/2010/main" val="2272420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722497"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zh-CN" altLang="en-US" dirty="0" smtClean="0">
                <a:solidFill>
                  <a:srgbClr val="00CC00"/>
                </a:solidFill>
              </a:rPr>
              <a:t>执行任务</a:t>
            </a:r>
            <a:r>
              <a:rPr lang="en-US" altLang="zh-CN" dirty="0" smtClean="0">
                <a:solidFill>
                  <a:srgbClr val="00CC00"/>
                </a:solidFill>
              </a:rPr>
              <a:t>-</a:t>
            </a:r>
            <a:r>
              <a:rPr lang="zh-CN" altLang="en-US" dirty="0" smtClean="0">
                <a:solidFill>
                  <a:srgbClr val="00CC00"/>
                </a:solidFill>
              </a:rPr>
              <a:t>上传交付物</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4958254" y="50726"/>
            <a:ext cx="4185745" cy="2081075"/>
          </a:xfrm>
          <a:prstGeom prst="rect">
            <a:avLst/>
          </a:prstGeom>
        </p:spPr>
      </p:pic>
      <p:sp>
        <p:nvSpPr>
          <p:cNvPr id="9" name="矩形 8"/>
          <p:cNvSpPr/>
          <p:nvPr/>
        </p:nvSpPr>
        <p:spPr>
          <a:xfrm>
            <a:off x="6540500" y="543808"/>
            <a:ext cx="834231" cy="270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7163" y="746024"/>
            <a:ext cx="4802794" cy="1307412"/>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执行任务过程中往往需要上传交付物，有的任务会被设置成必须有交付物，那么没有交付物则该任务无法完成</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点开任务后，在项目任务的</a:t>
            </a:r>
            <a:r>
              <a:rPr lang="zh-CN" altLang="en-US" sz="1400" dirty="0" smtClean="0">
                <a:solidFill>
                  <a:srgbClr val="00CC00"/>
                </a:solidFill>
              </a:rPr>
              <a:t>可交付内容</a:t>
            </a:r>
            <a:r>
              <a:rPr lang="zh-CN" altLang="en-US" sz="1400" dirty="0" smtClean="0">
                <a:solidFill>
                  <a:srgbClr val="7030A0"/>
                </a:solidFill>
              </a:rPr>
              <a:t>中可以添加相应的文档</a:t>
            </a:r>
            <a:endParaRPr lang="en-US" altLang="zh-CN" sz="1400" dirty="0" smtClean="0">
              <a:solidFill>
                <a:srgbClr val="7030A0"/>
              </a:solidFill>
            </a:endParaRPr>
          </a:p>
        </p:txBody>
      </p:sp>
      <p:sp>
        <p:nvSpPr>
          <p:cNvPr id="17" name="矩形 16"/>
          <p:cNvSpPr/>
          <p:nvPr/>
        </p:nvSpPr>
        <p:spPr>
          <a:xfrm>
            <a:off x="5525814" y="628650"/>
            <a:ext cx="640679" cy="207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0" y="2189923"/>
            <a:ext cx="5882543" cy="2953578"/>
          </a:xfrm>
          <a:prstGeom prst="rect">
            <a:avLst/>
          </a:prstGeom>
        </p:spPr>
      </p:pic>
    </p:spTree>
    <p:extLst>
      <p:ext uri="{BB962C8B-B14F-4D97-AF65-F5344CB8AC3E}">
        <p14:creationId xmlns:p14="http://schemas.microsoft.com/office/powerpoint/2010/main" val="1201799407"/>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58286" y="3206688"/>
            <a:ext cx="4885714" cy="352381"/>
          </a:xfrm>
          <a:prstGeom prst="rect">
            <a:avLst/>
          </a:prstGeom>
        </p:spPr>
      </p:pic>
      <p:sp>
        <p:nvSpPr>
          <p:cNvPr id="5" name="标题 4"/>
          <p:cNvSpPr>
            <a:spLocks noGrp="1"/>
          </p:cNvSpPr>
          <p:nvPr>
            <p:ph type="title"/>
          </p:nvPr>
        </p:nvSpPr>
        <p:spPr>
          <a:xfrm>
            <a:off x="177163" y="143591"/>
            <a:ext cx="4594069"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zh-CN" altLang="en-US" dirty="0" smtClean="0">
                <a:solidFill>
                  <a:srgbClr val="00CC00"/>
                </a:solidFill>
              </a:rPr>
              <a:t>提交任务</a:t>
            </a:r>
            <a:r>
              <a:rPr lang="en-US" altLang="zh-CN" dirty="0" smtClean="0">
                <a:solidFill>
                  <a:srgbClr val="00CC00"/>
                </a:solidFill>
              </a:rPr>
              <a:t>-</a:t>
            </a:r>
            <a:r>
              <a:rPr lang="zh-CN" altLang="en-US" dirty="0" smtClean="0">
                <a:solidFill>
                  <a:srgbClr val="00CC00"/>
                </a:solidFill>
              </a:rPr>
              <a:t>完成</a:t>
            </a:r>
            <a:r>
              <a:rPr lang="en-US" altLang="zh-CN" dirty="0" smtClean="0">
                <a:solidFill>
                  <a:srgbClr val="00CC00"/>
                </a:solidFill>
              </a:rPr>
              <a:t>100%</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4958254" y="50726"/>
            <a:ext cx="4185745" cy="2081075"/>
          </a:xfrm>
          <a:prstGeom prst="rect">
            <a:avLst/>
          </a:prstGeom>
        </p:spPr>
      </p:pic>
      <p:sp>
        <p:nvSpPr>
          <p:cNvPr id="17" name="矩形 16"/>
          <p:cNvSpPr/>
          <p:nvPr/>
        </p:nvSpPr>
        <p:spPr>
          <a:xfrm>
            <a:off x="5603249" y="990599"/>
            <a:ext cx="688014" cy="214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177163" y="2307062"/>
            <a:ext cx="3801593" cy="2151634"/>
          </a:xfrm>
          <a:prstGeom prst="rect">
            <a:avLst/>
          </a:prstGeom>
        </p:spPr>
      </p:pic>
      <p:sp>
        <p:nvSpPr>
          <p:cNvPr id="16" name="矩形 15"/>
          <p:cNvSpPr/>
          <p:nvPr/>
        </p:nvSpPr>
        <p:spPr>
          <a:xfrm>
            <a:off x="6558913" y="1029351"/>
            <a:ext cx="796768" cy="266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0569" y="791499"/>
            <a:ext cx="4330035" cy="1007801"/>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对于</a:t>
            </a:r>
            <a:r>
              <a:rPr lang="zh-CN" altLang="en-US" sz="1400" dirty="0">
                <a:solidFill>
                  <a:srgbClr val="7030A0"/>
                </a:solidFill>
              </a:rPr>
              <a:t>没有子任务的项目任务，可以直接将完成比例调整为</a:t>
            </a:r>
            <a:r>
              <a:rPr lang="en-US" altLang="zh-CN" sz="1400" dirty="0">
                <a:solidFill>
                  <a:srgbClr val="7030A0"/>
                </a:solidFill>
              </a:rPr>
              <a:t>100%</a:t>
            </a:r>
            <a:r>
              <a:rPr lang="zh-CN" altLang="en-US" sz="1400" dirty="0">
                <a:solidFill>
                  <a:srgbClr val="7030A0"/>
                </a:solidFill>
              </a:rPr>
              <a:t>，保存，该任务就会发给复核</a:t>
            </a:r>
            <a:r>
              <a:rPr lang="zh-CN" altLang="en-US" sz="1400" dirty="0" smtClean="0">
                <a:solidFill>
                  <a:srgbClr val="7030A0"/>
                </a:solidFill>
              </a:rPr>
              <a:t>人</a:t>
            </a:r>
            <a:endParaRPr lang="en-US" altLang="zh-CN" sz="1400" dirty="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也可以点击</a:t>
            </a:r>
            <a:r>
              <a:rPr lang="zh-CN" altLang="en-US" sz="1400" dirty="0">
                <a:solidFill>
                  <a:srgbClr val="7030A0"/>
                </a:solidFill>
              </a:rPr>
              <a:t>复核状态按钮就直接发给复核人</a:t>
            </a:r>
            <a:endParaRPr lang="en-US" altLang="zh-CN" sz="1400" dirty="0">
              <a:solidFill>
                <a:srgbClr val="7030A0"/>
              </a:solidFill>
            </a:endParaRPr>
          </a:p>
        </p:txBody>
      </p:sp>
      <p:sp>
        <p:nvSpPr>
          <p:cNvPr id="10" name="矩形 9"/>
          <p:cNvSpPr/>
          <p:nvPr/>
        </p:nvSpPr>
        <p:spPr>
          <a:xfrm>
            <a:off x="2861441" y="3230497"/>
            <a:ext cx="372718" cy="371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519160" y="3202781"/>
            <a:ext cx="574834" cy="3324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05094" y="3030466"/>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3" name="文本框 12"/>
          <p:cNvSpPr txBox="1"/>
          <p:nvPr/>
        </p:nvSpPr>
        <p:spPr>
          <a:xfrm>
            <a:off x="8584366" y="2861189"/>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561630647"/>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594069"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zh-CN" altLang="en-US" dirty="0" smtClean="0">
                <a:solidFill>
                  <a:srgbClr val="00CC00"/>
                </a:solidFill>
              </a:rPr>
              <a:t>提交任务</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4958254" y="50726"/>
            <a:ext cx="4185745" cy="2081075"/>
          </a:xfrm>
          <a:prstGeom prst="rect">
            <a:avLst/>
          </a:prstGeom>
        </p:spPr>
      </p:pic>
      <p:sp>
        <p:nvSpPr>
          <p:cNvPr id="8" name="文本框 7"/>
          <p:cNvSpPr txBox="1"/>
          <p:nvPr/>
        </p:nvSpPr>
        <p:spPr>
          <a:xfrm>
            <a:off x="671112" y="908383"/>
            <a:ext cx="2868811" cy="1040538"/>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对于有子任务的项目任务，在所有子任务都提交后，该任务也会自动提交，并会</a:t>
            </a:r>
            <a:r>
              <a:rPr lang="zh-CN" altLang="en-US" sz="1400" dirty="0">
                <a:solidFill>
                  <a:srgbClr val="7030A0"/>
                </a:solidFill>
              </a:rPr>
              <a:t>发给复核人</a:t>
            </a:r>
            <a:endParaRPr lang="en-US" altLang="zh-CN" sz="1400" dirty="0">
              <a:solidFill>
                <a:srgbClr val="7030A0"/>
              </a:solidFill>
            </a:endParaRPr>
          </a:p>
        </p:txBody>
      </p:sp>
      <p:sp>
        <p:nvSpPr>
          <p:cNvPr id="16" name="矩形 15"/>
          <p:cNvSpPr/>
          <p:nvPr/>
        </p:nvSpPr>
        <p:spPr>
          <a:xfrm>
            <a:off x="6558913" y="1029351"/>
            <a:ext cx="796768" cy="266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671112" y="2247766"/>
            <a:ext cx="5684520" cy="2481719"/>
          </a:xfrm>
          <a:prstGeom prst="rect">
            <a:avLst/>
          </a:prstGeom>
        </p:spPr>
      </p:pic>
    </p:spTree>
    <p:extLst>
      <p:ext uri="{BB962C8B-B14F-4D97-AF65-F5344CB8AC3E}">
        <p14:creationId xmlns:p14="http://schemas.microsoft.com/office/powerpoint/2010/main" val="1386191052"/>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112" t="8584" b="28669"/>
          <a:stretch/>
        </p:blipFill>
        <p:spPr>
          <a:xfrm>
            <a:off x="-1" y="1817566"/>
            <a:ext cx="9323091" cy="3325934"/>
          </a:xfrm>
          <a:prstGeom prst="rect">
            <a:avLst/>
          </a:prstGeom>
        </p:spPr>
      </p:pic>
      <p:sp>
        <p:nvSpPr>
          <p:cNvPr id="5" name="标题 4"/>
          <p:cNvSpPr>
            <a:spLocks noGrp="1"/>
          </p:cNvSpPr>
          <p:nvPr>
            <p:ph type="title"/>
          </p:nvPr>
        </p:nvSpPr>
        <p:spPr>
          <a:xfrm>
            <a:off x="177163" y="143591"/>
            <a:ext cx="4594069"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en-US" altLang="zh-CN" dirty="0" smtClean="0">
                <a:solidFill>
                  <a:srgbClr val="00CC00"/>
                </a:solidFill>
              </a:rPr>
              <a:t>Gate</a:t>
            </a:r>
            <a:r>
              <a:rPr lang="zh-CN" altLang="en-US" dirty="0" smtClean="0">
                <a:solidFill>
                  <a:srgbClr val="00CC00"/>
                </a:solidFill>
              </a:rPr>
              <a:t>评审</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4958254" y="50726"/>
            <a:ext cx="4185745" cy="2081075"/>
          </a:xfrm>
          <a:prstGeom prst="rect">
            <a:avLst/>
          </a:prstGeom>
        </p:spPr>
      </p:pic>
      <p:sp>
        <p:nvSpPr>
          <p:cNvPr id="8" name="文本框 7"/>
          <p:cNvSpPr txBox="1"/>
          <p:nvPr/>
        </p:nvSpPr>
        <p:spPr>
          <a:xfrm>
            <a:off x="6190129" y="3831902"/>
            <a:ext cx="2868811" cy="1040538"/>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en-US" altLang="zh-CN" sz="1400" dirty="0" smtClean="0">
                <a:solidFill>
                  <a:srgbClr val="7030A0"/>
                </a:solidFill>
              </a:rPr>
              <a:t>Gate</a:t>
            </a:r>
            <a:r>
              <a:rPr lang="zh-CN" altLang="en-US" sz="1400" dirty="0" smtClean="0">
                <a:solidFill>
                  <a:srgbClr val="7030A0"/>
                </a:solidFill>
              </a:rPr>
              <a:t>任务和其它项目任务不同，有单独的视图管理，会关联到会议、项目任务、交付物、清单</a:t>
            </a:r>
            <a:endParaRPr lang="en-US" altLang="zh-CN" sz="1400" dirty="0">
              <a:solidFill>
                <a:srgbClr val="7030A0"/>
              </a:solidFill>
            </a:endParaRPr>
          </a:p>
        </p:txBody>
      </p:sp>
      <p:sp>
        <p:nvSpPr>
          <p:cNvPr id="16" name="矩形 15"/>
          <p:cNvSpPr/>
          <p:nvPr/>
        </p:nvSpPr>
        <p:spPr>
          <a:xfrm>
            <a:off x="6558913" y="1349391"/>
            <a:ext cx="796768" cy="266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0" y="748120"/>
            <a:ext cx="4327634" cy="4453758"/>
          </a:xfrm>
          <a:prstGeom prst="rect">
            <a:avLst/>
          </a:prstGeom>
        </p:spPr>
      </p:pic>
      <p:pic>
        <p:nvPicPr>
          <p:cNvPr id="7" name="图片 6"/>
          <p:cNvPicPr>
            <a:picLocks noChangeAspect="1"/>
          </p:cNvPicPr>
          <p:nvPr/>
        </p:nvPicPr>
        <p:blipFill>
          <a:blip r:embed="rId5"/>
          <a:stretch>
            <a:fillRect/>
          </a:stretch>
        </p:blipFill>
        <p:spPr>
          <a:xfrm>
            <a:off x="4419460" y="3831902"/>
            <a:ext cx="1769024" cy="997911"/>
          </a:xfrm>
          <a:prstGeom prst="rect">
            <a:avLst/>
          </a:prstGeom>
        </p:spPr>
      </p:pic>
    </p:spTree>
    <p:extLst>
      <p:ext uri="{BB962C8B-B14F-4D97-AF65-F5344CB8AC3E}">
        <p14:creationId xmlns:p14="http://schemas.microsoft.com/office/powerpoint/2010/main" val="7309458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594069" cy="465947"/>
          </a:xfrm>
        </p:spPr>
        <p:txBody>
          <a:bodyPr vert="horz" lIns="87916" tIns="43957" rIns="87916" bIns="43957" rtlCol="0" anchor="ctr">
            <a:noAutofit/>
          </a:bodyPr>
          <a:lstStyle/>
          <a:p>
            <a:pPr fontAlgn="base">
              <a:spcAft>
                <a:spcPct val="0"/>
              </a:spcAft>
            </a:pPr>
            <a:r>
              <a:rPr lang="en-US" altLang="zh-CN" dirty="0"/>
              <a:t>4</a:t>
            </a:r>
            <a:r>
              <a:rPr lang="zh-CN" altLang="en-US" dirty="0" smtClean="0"/>
              <a:t>、项目计划执行</a:t>
            </a:r>
            <a:r>
              <a:rPr lang="en-US" altLang="zh-CN" dirty="0" smtClean="0"/>
              <a:t>-</a:t>
            </a:r>
            <a:r>
              <a:rPr lang="en-US" altLang="zh-CN" dirty="0" smtClean="0">
                <a:solidFill>
                  <a:srgbClr val="00CC00"/>
                </a:solidFill>
              </a:rPr>
              <a:t>Gate</a:t>
            </a:r>
            <a:r>
              <a:rPr lang="zh-CN" altLang="en-US" dirty="0" smtClean="0">
                <a:solidFill>
                  <a:srgbClr val="00CC00"/>
                </a:solidFill>
              </a:rPr>
              <a:t>评审</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4958254" y="50726"/>
            <a:ext cx="4185745" cy="2081075"/>
          </a:xfrm>
          <a:prstGeom prst="rect">
            <a:avLst/>
          </a:prstGeom>
        </p:spPr>
      </p:pic>
      <p:sp>
        <p:nvSpPr>
          <p:cNvPr id="16" name="矩形 15"/>
          <p:cNvSpPr/>
          <p:nvPr/>
        </p:nvSpPr>
        <p:spPr>
          <a:xfrm>
            <a:off x="6558913" y="1349391"/>
            <a:ext cx="796768" cy="266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a:srcRect b="33459"/>
          <a:stretch/>
        </p:blipFill>
        <p:spPr>
          <a:xfrm>
            <a:off x="223416" y="2730000"/>
            <a:ext cx="4734838" cy="1834117"/>
          </a:xfrm>
          <a:prstGeom prst="rect">
            <a:avLst/>
          </a:prstGeom>
          <a:ln>
            <a:solidFill>
              <a:schemeClr val="tx2">
                <a:lumMod val="60000"/>
                <a:lumOff val="40000"/>
              </a:schemeClr>
            </a:solidFill>
          </a:ln>
        </p:spPr>
      </p:pic>
      <p:pic>
        <p:nvPicPr>
          <p:cNvPr id="2" name="图片 1"/>
          <p:cNvPicPr>
            <a:picLocks noChangeAspect="1"/>
          </p:cNvPicPr>
          <p:nvPr/>
        </p:nvPicPr>
        <p:blipFill>
          <a:blip r:embed="rId4"/>
          <a:stretch>
            <a:fillRect/>
          </a:stretch>
        </p:blipFill>
        <p:spPr>
          <a:xfrm>
            <a:off x="5051200" y="3323490"/>
            <a:ext cx="3999852" cy="647136"/>
          </a:xfrm>
          <a:prstGeom prst="rect">
            <a:avLst/>
          </a:prstGeom>
        </p:spPr>
      </p:pic>
      <p:sp>
        <p:nvSpPr>
          <p:cNvPr id="12" name="文本框 11"/>
          <p:cNvSpPr txBox="1"/>
          <p:nvPr/>
        </p:nvSpPr>
        <p:spPr>
          <a:xfrm>
            <a:off x="435716" y="807721"/>
            <a:ext cx="4159144" cy="108204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en-US" altLang="zh-CN" sz="1400" dirty="0" smtClean="0">
                <a:solidFill>
                  <a:srgbClr val="7030A0"/>
                </a:solidFill>
              </a:rPr>
              <a:t>Gate</a:t>
            </a:r>
            <a:r>
              <a:rPr lang="zh-CN" altLang="en-US" sz="1400" dirty="0" smtClean="0">
                <a:solidFill>
                  <a:srgbClr val="7030A0"/>
                </a:solidFill>
              </a:rPr>
              <a:t>评审前有会议的创建和召开</a:t>
            </a:r>
            <a:endParaRPr lang="en-US" altLang="zh-CN" sz="1400" dirty="0" smtClean="0">
              <a:solidFill>
                <a:srgbClr val="7030A0"/>
              </a:solidFill>
            </a:endParaRPr>
          </a:p>
          <a:p>
            <a:pPr marL="266700" indent="-266700">
              <a:lnSpc>
                <a:spcPct val="150000"/>
              </a:lnSpc>
              <a:buFont typeface="+mj-ea"/>
              <a:buAutoNum type="circleNumDbPlain"/>
            </a:pPr>
            <a:r>
              <a:rPr lang="en-US" altLang="zh-CN" sz="1400" dirty="0">
                <a:solidFill>
                  <a:srgbClr val="7030A0"/>
                </a:solidFill>
              </a:rPr>
              <a:t>Gate</a:t>
            </a:r>
            <a:r>
              <a:rPr lang="zh-CN" altLang="en-US" sz="1400" dirty="0">
                <a:solidFill>
                  <a:srgbClr val="7030A0"/>
                </a:solidFill>
              </a:rPr>
              <a:t>评审结果有绿色通过、黄色通过、不</a:t>
            </a:r>
            <a:r>
              <a:rPr lang="zh-CN" altLang="en-US" sz="1400" dirty="0" smtClean="0">
                <a:solidFill>
                  <a:srgbClr val="7030A0"/>
                </a:solidFill>
              </a:rPr>
              <a:t>通过</a:t>
            </a:r>
            <a:endParaRPr lang="en-US" altLang="zh-CN" sz="1400" dirty="0" smtClean="0">
              <a:solidFill>
                <a:srgbClr val="7030A0"/>
              </a:solidFill>
            </a:endParaRPr>
          </a:p>
          <a:p>
            <a:pPr marL="266700" indent="-266700">
              <a:lnSpc>
                <a:spcPct val="150000"/>
              </a:lnSpc>
              <a:buFont typeface="+mj-ea"/>
              <a:buAutoNum type="circleNumDbPlain"/>
            </a:pPr>
            <a:r>
              <a:rPr lang="en-US" altLang="zh-CN" sz="1400" dirty="0" smtClean="0">
                <a:solidFill>
                  <a:srgbClr val="7030A0"/>
                </a:solidFill>
              </a:rPr>
              <a:t>Gate</a:t>
            </a:r>
            <a:r>
              <a:rPr lang="zh-CN" altLang="en-US" sz="1400" dirty="0" smtClean="0">
                <a:solidFill>
                  <a:srgbClr val="7030A0"/>
                </a:solidFill>
              </a:rPr>
              <a:t>评审后在前面的会议中创建会议纪要发出</a:t>
            </a:r>
            <a:endParaRPr lang="en-US" altLang="zh-CN" sz="1400" dirty="0" smtClean="0">
              <a:solidFill>
                <a:srgbClr val="7030A0"/>
              </a:solidFill>
            </a:endParaRPr>
          </a:p>
        </p:txBody>
      </p:sp>
      <p:sp>
        <p:nvSpPr>
          <p:cNvPr id="14" name="文本框 13"/>
          <p:cNvSpPr txBox="1"/>
          <p:nvPr/>
        </p:nvSpPr>
        <p:spPr>
          <a:xfrm>
            <a:off x="660512" y="3407323"/>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5" name="文本框 14"/>
          <p:cNvSpPr txBox="1"/>
          <p:nvPr/>
        </p:nvSpPr>
        <p:spPr>
          <a:xfrm>
            <a:off x="1822584" y="3066329"/>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18" name="文本框 17"/>
          <p:cNvSpPr txBox="1"/>
          <p:nvPr/>
        </p:nvSpPr>
        <p:spPr>
          <a:xfrm>
            <a:off x="6685049" y="3142521"/>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1870988273"/>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4</a:t>
            </a:r>
            <a:r>
              <a:rPr lang="zh-CN" altLang="en-US" dirty="0" smtClean="0"/>
              <a:t>、项目计划执行</a:t>
            </a:r>
            <a:r>
              <a:rPr lang="en-US" altLang="zh-CN" dirty="0" smtClean="0"/>
              <a:t>-</a:t>
            </a:r>
            <a:r>
              <a:rPr lang="zh-CN" altLang="en-US" dirty="0">
                <a:solidFill>
                  <a:srgbClr val="00CC00"/>
                </a:solidFill>
              </a:rPr>
              <a:t>待复核</a:t>
            </a:r>
            <a:r>
              <a:rPr lang="zh-CN" altLang="en-US" dirty="0" smtClean="0">
                <a:solidFill>
                  <a:srgbClr val="00CC00"/>
                </a:solidFill>
              </a:rPr>
              <a:t>任务</a:t>
            </a:r>
            <a:endParaRPr lang="zh-CN" altLang="en-US" dirty="0">
              <a:solidFill>
                <a:srgbClr val="00CC00"/>
              </a:solidFill>
            </a:endParaRPr>
          </a:p>
        </p:txBody>
      </p:sp>
      <p:pic>
        <p:nvPicPr>
          <p:cNvPr id="11" name="图片 10"/>
          <p:cNvPicPr>
            <a:picLocks noChangeAspect="1"/>
          </p:cNvPicPr>
          <p:nvPr/>
        </p:nvPicPr>
        <p:blipFill>
          <a:blip r:embed="rId2"/>
          <a:stretch>
            <a:fillRect/>
          </a:stretch>
        </p:blipFill>
        <p:spPr>
          <a:xfrm>
            <a:off x="0" y="2254288"/>
            <a:ext cx="5569023" cy="2335533"/>
          </a:xfrm>
          <a:prstGeom prst="rect">
            <a:avLst/>
          </a:prstGeom>
        </p:spPr>
      </p:pic>
      <p:pic>
        <p:nvPicPr>
          <p:cNvPr id="6" name="图片 5"/>
          <p:cNvPicPr>
            <a:picLocks noChangeAspect="1"/>
          </p:cNvPicPr>
          <p:nvPr/>
        </p:nvPicPr>
        <p:blipFill>
          <a:blip r:embed="rId3"/>
          <a:stretch>
            <a:fillRect/>
          </a:stretch>
        </p:blipFill>
        <p:spPr>
          <a:xfrm>
            <a:off x="4958254" y="50726"/>
            <a:ext cx="4185745" cy="2081075"/>
          </a:xfrm>
          <a:prstGeom prst="rect">
            <a:avLst/>
          </a:prstGeom>
        </p:spPr>
      </p:pic>
      <p:sp>
        <p:nvSpPr>
          <p:cNvPr id="7" name="矩形 6"/>
          <p:cNvSpPr/>
          <p:nvPr/>
        </p:nvSpPr>
        <p:spPr>
          <a:xfrm>
            <a:off x="6426605" y="1819275"/>
            <a:ext cx="943363" cy="271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261049" y="609538"/>
            <a:ext cx="4456939" cy="1628580"/>
          </a:xfrm>
          <a:prstGeom prst="rect">
            <a:avLst/>
          </a:prstGeom>
        </p:spPr>
      </p:pic>
      <p:sp>
        <p:nvSpPr>
          <p:cNvPr id="12" name="矩形 11"/>
          <p:cNvSpPr/>
          <p:nvPr/>
        </p:nvSpPr>
        <p:spPr>
          <a:xfrm>
            <a:off x="3955901" y="837608"/>
            <a:ext cx="648634"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34477" y="2213225"/>
            <a:ext cx="4209524" cy="2370969"/>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任务的复核人可以从待办事项中看到别人提交的</a:t>
            </a:r>
            <a:r>
              <a:rPr lang="zh-CN" altLang="en-US" sz="1400" dirty="0" smtClean="0">
                <a:solidFill>
                  <a:srgbClr val="00CC00"/>
                </a:solidFill>
              </a:rPr>
              <a:t>待复核任务</a:t>
            </a:r>
            <a:r>
              <a:rPr lang="zh-CN" altLang="en-US" sz="1400" dirty="0" smtClean="0">
                <a:solidFill>
                  <a:srgbClr val="7030A0"/>
                </a:solidFill>
              </a:rPr>
              <a:t>，可以点击该数字打开复核任务视图</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也可以从项目任务中看到</a:t>
            </a:r>
            <a:r>
              <a:rPr lang="zh-CN" altLang="en-US" sz="1400" dirty="0" smtClean="0">
                <a:solidFill>
                  <a:srgbClr val="00CC00"/>
                </a:solidFill>
              </a:rPr>
              <a:t>待复核任务</a:t>
            </a:r>
            <a:r>
              <a:rPr lang="zh-CN" altLang="en-US" sz="1400" dirty="0" smtClean="0">
                <a:solidFill>
                  <a:srgbClr val="7030A0"/>
                </a:solidFill>
              </a:rPr>
              <a:t>，可以点击打开查阅后决定该任务完成还是退回</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如果点击完成则该任务进入完成状态，点击退回后该任务的完成百分比会变成</a:t>
            </a:r>
            <a:r>
              <a:rPr lang="en-US" altLang="zh-CN" sz="1400" dirty="0" smtClean="0">
                <a:solidFill>
                  <a:srgbClr val="7030A0"/>
                </a:solidFill>
              </a:rPr>
              <a:t>90%</a:t>
            </a:r>
            <a:r>
              <a:rPr lang="zh-CN" altLang="en-US" sz="1400" dirty="0" smtClean="0">
                <a:solidFill>
                  <a:srgbClr val="7030A0"/>
                </a:solidFill>
              </a:rPr>
              <a:t>，并回到任务负责人的</a:t>
            </a:r>
            <a:r>
              <a:rPr lang="zh-CN" altLang="en-US" sz="1400" dirty="0" smtClean="0">
                <a:solidFill>
                  <a:srgbClr val="00CC00"/>
                </a:solidFill>
              </a:rPr>
              <a:t>待完成任务</a:t>
            </a:r>
            <a:r>
              <a:rPr lang="zh-CN" altLang="en-US" sz="1400" dirty="0" smtClean="0">
                <a:solidFill>
                  <a:srgbClr val="7030A0"/>
                </a:solidFill>
              </a:rPr>
              <a:t>中</a:t>
            </a:r>
            <a:endParaRPr lang="en-US" altLang="zh-CN" sz="1400" dirty="0">
              <a:solidFill>
                <a:srgbClr val="7030A0"/>
              </a:solidFill>
            </a:endParaRPr>
          </a:p>
        </p:txBody>
      </p:sp>
      <p:sp>
        <p:nvSpPr>
          <p:cNvPr id="16" name="文本框 15"/>
          <p:cNvSpPr txBox="1"/>
          <p:nvPr/>
        </p:nvSpPr>
        <p:spPr>
          <a:xfrm>
            <a:off x="4108804" y="532453"/>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7" name="文本框 16"/>
          <p:cNvSpPr txBox="1"/>
          <p:nvPr/>
        </p:nvSpPr>
        <p:spPr>
          <a:xfrm>
            <a:off x="714151" y="3513566"/>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23" name="矩形 22"/>
          <p:cNvSpPr/>
          <p:nvPr/>
        </p:nvSpPr>
        <p:spPr>
          <a:xfrm>
            <a:off x="930639" y="3828390"/>
            <a:ext cx="787764" cy="761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95761" y="3913824"/>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4268974179"/>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5</a:t>
            </a:r>
            <a:r>
              <a:rPr lang="zh-CN" altLang="en-US" dirty="0" smtClean="0"/>
              <a:t>、项目计划变更</a:t>
            </a:r>
            <a:endParaRPr lang="zh-CN" altLang="en-US" dirty="0">
              <a:solidFill>
                <a:srgbClr val="00CC00"/>
              </a:solidFill>
            </a:endParaRPr>
          </a:p>
        </p:txBody>
      </p:sp>
      <p:sp>
        <p:nvSpPr>
          <p:cNvPr id="9" name="矩形 8"/>
          <p:cNvSpPr/>
          <p:nvPr/>
        </p:nvSpPr>
        <p:spPr>
          <a:xfrm>
            <a:off x="224788" y="2911914"/>
            <a:ext cx="1183887"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4734254" y="1662449"/>
            <a:ext cx="4110202" cy="1336178"/>
          </a:xfrm>
          <a:prstGeom prst="rect">
            <a:avLst/>
          </a:prstGeom>
        </p:spPr>
      </p:pic>
    </p:spTree>
    <p:extLst>
      <p:ext uri="{BB962C8B-B14F-4D97-AF65-F5344CB8AC3E}">
        <p14:creationId xmlns:p14="http://schemas.microsoft.com/office/powerpoint/2010/main" val="2437645381"/>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5</a:t>
            </a:r>
            <a:r>
              <a:rPr lang="zh-CN" altLang="en-US" dirty="0" smtClean="0"/>
              <a:t>、项目计划变更 </a:t>
            </a:r>
            <a:r>
              <a:rPr lang="en-US" altLang="zh-CN" dirty="0" smtClean="0"/>
              <a:t>– </a:t>
            </a:r>
            <a:r>
              <a:rPr lang="zh-CN" altLang="en-US" dirty="0" smtClean="0">
                <a:solidFill>
                  <a:srgbClr val="00CC00"/>
                </a:solidFill>
              </a:rPr>
              <a:t>建变更单</a:t>
            </a:r>
            <a:endParaRPr lang="zh-CN" altLang="en-US" dirty="0">
              <a:solidFill>
                <a:srgbClr val="00CC00"/>
              </a:solidFill>
            </a:endParaRPr>
          </a:p>
        </p:txBody>
      </p:sp>
      <p:pic>
        <p:nvPicPr>
          <p:cNvPr id="4" name="图片 3"/>
          <p:cNvPicPr>
            <a:picLocks noChangeAspect="1"/>
          </p:cNvPicPr>
          <p:nvPr/>
        </p:nvPicPr>
        <p:blipFill>
          <a:blip r:embed="rId2"/>
          <a:stretch>
            <a:fillRect/>
          </a:stretch>
        </p:blipFill>
        <p:spPr>
          <a:xfrm>
            <a:off x="280987" y="609537"/>
            <a:ext cx="3481387" cy="395702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481" y="1304257"/>
            <a:ext cx="8047519" cy="3839243"/>
          </a:xfrm>
          <a:prstGeom prst="rect">
            <a:avLst/>
          </a:prstGeom>
        </p:spPr>
      </p:pic>
      <p:sp>
        <p:nvSpPr>
          <p:cNvPr id="13" name="文本框 12"/>
          <p:cNvSpPr txBox="1"/>
          <p:nvPr/>
        </p:nvSpPr>
        <p:spPr>
          <a:xfrm>
            <a:off x="478778" y="3054601"/>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4" name="文本框 13"/>
          <p:cNvSpPr txBox="1"/>
          <p:nvPr/>
        </p:nvSpPr>
        <p:spPr>
          <a:xfrm>
            <a:off x="3154028" y="3659981"/>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15" name="文本框 14"/>
          <p:cNvSpPr txBox="1"/>
          <p:nvPr/>
        </p:nvSpPr>
        <p:spPr>
          <a:xfrm>
            <a:off x="4546893" y="1246140"/>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
        <p:nvSpPr>
          <p:cNvPr id="20" name="文本框 19"/>
          <p:cNvSpPr txBox="1"/>
          <p:nvPr/>
        </p:nvSpPr>
        <p:spPr>
          <a:xfrm>
            <a:off x="6320135" y="1298693"/>
            <a:ext cx="2498835" cy="1328584"/>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项目的执行过程中往往会发生变更，创建变更单</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选择审批人员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发起流程</a:t>
            </a:r>
            <a:endParaRPr lang="en-US" altLang="zh-CN" sz="1400" dirty="0">
              <a:solidFill>
                <a:srgbClr val="7030A0"/>
              </a:solidFill>
            </a:endParaRPr>
          </a:p>
        </p:txBody>
      </p:sp>
      <p:sp>
        <p:nvSpPr>
          <p:cNvPr id="21" name="矩形 20"/>
          <p:cNvSpPr/>
          <p:nvPr/>
        </p:nvSpPr>
        <p:spPr>
          <a:xfrm>
            <a:off x="4145017" y="1318739"/>
            <a:ext cx="472227" cy="193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245356" y="3393155"/>
            <a:ext cx="250320" cy="266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stretch>
            <a:fillRect/>
          </a:stretch>
        </p:blipFill>
        <p:spPr>
          <a:xfrm>
            <a:off x="5424103" y="124163"/>
            <a:ext cx="3540689" cy="1151036"/>
          </a:xfrm>
          <a:prstGeom prst="rect">
            <a:avLst/>
          </a:prstGeom>
        </p:spPr>
      </p:pic>
      <p:sp>
        <p:nvSpPr>
          <p:cNvPr id="7" name="矩形 6"/>
          <p:cNvSpPr/>
          <p:nvPr/>
        </p:nvSpPr>
        <p:spPr>
          <a:xfrm>
            <a:off x="6320135" y="169785"/>
            <a:ext cx="804566" cy="27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97624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fltVal val="0"/>
                                          </p:val>
                                        </p:tav>
                                        <p:tav tm="100000">
                                          <p:val>
                                            <p:strVal val="#ppt_w"/>
                                          </p:val>
                                        </p:tav>
                                      </p:tavLst>
                                    </p:anim>
                                    <p:anim calcmode="lin" valueType="num">
                                      <p:cBhvr>
                                        <p:cTn id="32" dur="1000" fill="hold"/>
                                        <p:tgtEl>
                                          <p:spTgt spid="22"/>
                                        </p:tgtEl>
                                        <p:attrNameLst>
                                          <p:attrName>ppt_h</p:attrName>
                                        </p:attrNameLst>
                                      </p:cBhvr>
                                      <p:tavLst>
                                        <p:tav tm="0">
                                          <p:val>
                                            <p:fltVal val="0"/>
                                          </p:val>
                                        </p:tav>
                                        <p:tav tm="100000">
                                          <p:val>
                                            <p:strVal val="#ppt_h"/>
                                          </p:val>
                                        </p:tav>
                                      </p:tavLst>
                                    </p:anim>
                                    <p:anim calcmode="lin" valueType="num">
                                      <p:cBhvr>
                                        <p:cTn id="33" dur="1000" fill="hold"/>
                                        <p:tgtEl>
                                          <p:spTgt spid="22"/>
                                        </p:tgtEl>
                                        <p:attrNameLst>
                                          <p:attrName>style.rotation</p:attrName>
                                        </p:attrNameLst>
                                      </p:cBhvr>
                                      <p:tavLst>
                                        <p:tav tm="0">
                                          <p:val>
                                            <p:fltVal val="90"/>
                                          </p:val>
                                        </p:tav>
                                        <p:tav tm="100000">
                                          <p:val>
                                            <p:fltVal val="0"/>
                                          </p:val>
                                        </p:tav>
                                      </p:tavLst>
                                    </p:anim>
                                    <p:animEffect transition="in" filter="fade">
                                      <p:cBhvr>
                                        <p:cTn id="3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136" t="8202" r="34458" b="50339"/>
          <a:stretch/>
        </p:blipFill>
        <p:spPr>
          <a:xfrm>
            <a:off x="364416" y="2238118"/>
            <a:ext cx="6656805" cy="2905382"/>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5</a:t>
            </a:r>
            <a:r>
              <a:rPr lang="zh-CN" altLang="en-US" dirty="0" smtClean="0"/>
              <a:t>、项目计划变更 </a:t>
            </a:r>
            <a:r>
              <a:rPr lang="en-US" altLang="zh-CN" dirty="0" smtClean="0"/>
              <a:t>– </a:t>
            </a:r>
            <a:r>
              <a:rPr lang="zh-CN" altLang="en-US" dirty="0" smtClean="0">
                <a:solidFill>
                  <a:srgbClr val="00CC00"/>
                </a:solidFill>
              </a:rPr>
              <a:t>变更审批</a:t>
            </a:r>
            <a:endParaRPr lang="zh-CN" altLang="en-US" dirty="0">
              <a:solidFill>
                <a:srgbClr val="00CC00"/>
              </a:solidFill>
            </a:endParaRPr>
          </a:p>
        </p:txBody>
      </p:sp>
      <p:sp>
        <p:nvSpPr>
          <p:cNvPr id="14" name="文本框 13"/>
          <p:cNvSpPr txBox="1"/>
          <p:nvPr/>
        </p:nvSpPr>
        <p:spPr>
          <a:xfrm>
            <a:off x="44561" y="2522495"/>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22" name="矩形 21"/>
          <p:cNvSpPr/>
          <p:nvPr/>
        </p:nvSpPr>
        <p:spPr>
          <a:xfrm>
            <a:off x="444126" y="2540000"/>
            <a:ext cx="908423" cy="32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261049" y="609538"/>
            <a:ext cx="4456939" cy="1628580"/>
          </a:xfrm>
          <a:prstGeom prst="rect">
            <a:avLst/>
          </a:prstGeom>
        </p:spPr>
      </p:pic>
      <p:sp>
        <p:nvSpPr>
          <p:cNvPr id="17" name="矩形 16"/>
          <p:cNvSpPr/>
          <p:nvPr/>
        </p:nvSpPr>
        <p:spPr>
          <a:xfrm>
            <a:off x="364417" y="1501005"/>
            <a:ext cx="648634"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0" y="1668587"/>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pic>
        <p:nvPicPr>
          <p:cNvPr id="6" name="图片 5"/>
          <p:cNvPicPr>
            <a:picLocks noChangeAspect="1"/>
          </p:cNvPicPr>
          <p:nvPr/>
        </p:nvPicPr>
        <p:blipFill>
          <a:blip r:embed="rId4"/>
          <a:stretch>
            <a:fillRect/>
          </a:stretch>
        </p:blipFill>
        <p:spPr>
          <a:xfrm>
            <a:off x="5837534" y="1304257"/>
            <a:ext cx="2541901" cy="805969"/>
          </a:xfrm>
          <a:prstGeom prst="rect">
            <a:avLst/>
          </a:prstGeom>
        </p:spPr>
      </p:pic>
      <p:sp>
        <p:nvSpPr>
          <p:cNvPr id="20" name="文本框 19"/>
          <p:cNvSpPr txBox="1"/>
          <p:nvPr/>
        </p:nvSpPr>
        <p:spPr>
          <a:xfrm>
            <a:off x="7021221" y="2217697"/>
            <a:ext cx="2122779" cy="2316203"/>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审批人可以在待办事项的流程任务中看到相关的审批任务，点击后看到相应的流程任务视图</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流程任务可以选择批准、拒绝、批量批准</a:t>
            </a:r>
            <a:endParaRPr lang="en-US" altLang="zh-CN" sz="1400" dirty="0">
              <a:solidFill>
                <a:srgbClr val="7030A0"/>
              </a:solidFill>
            </a:endParaRPr>
          </a:p>
        </p:txBody>
      </p:sp>
      <p:pic>
        <p:nvPicPr>
          <p:cNvPr id="19" name="图片 18"/>
          <p:cNvPicPr>
            <a:picLocks noChangeAspect="1"/>
          </p:cNvPicPr>
          <p:nvPr/>
        </p:nvPicPr>
        <p:blipFill>
          <a:blip r:embed="rId5"/>
          <a:stretch>
            <a:fillRect/>
          </a:stretch>
        </p:blipFill>
        <p:spPr>
          <a:xfrm>
            <a:off x="5424103" y="124163"/>
            <a:ext cx="3540689" cy="1151036"/>
          </a:xfrm>
          <a:prstGeom prst="rect">
            <a:avLst/>
          </a:prstGeom>
        </p:spPr>
      </p:pic>
      <p:sp>
        <p:nvSpPr>
          <p:cNvPr id="23" name="矩形 22"/>
          <p:cNvSpPr/>
          <p:nvPr/>
        </p:nvSpPr>
        <p:spPr>
          <a:xfrm>
            <a:off x="6320135" y="503160"/>
            <a:ext cx="804566" cy="27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8065882"/>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5</a:t>
            </a:r>
            <a:r>
              <a:rPr lang="zh-CN" altLang="en-US" dirty="0" smtClean="0"/>
              <a:t>、项目计划变更 </a:t>
            </a:r>
            <a:r>
              <a:rPr lang="en-US" altLang="zh-CN" dirty="0" smtClean="0"/>
              <a:t>– </a:t>
            </a:r>
            <a:r>
              <a:rPr lang="zh-CN" altLang="en-US" dirty="0" smtClean="0">
                <a:solidFill>
                  <a:srgbClr val="00CC00"/>
                </a:solidFill>
              </a:rPr>
              <a:t>计划变更</a:t>
            </a:r>
            <a:endParaRPr lang="zh-CN" altLang="en-US" dirty="0">
              <a:solidFill>
                <a:srgbClr val="00CC00"/>
              </a:solidFill>
            </a:endParaRPr>
          </a:p>
        </p:txBody>
      </p:sp>
      <p:pic>
        <p:nvPicPr>
          <p:cNvPr id="16" name="图片 15"/>
          <p:cNvPicPr>
            <a:picLocks noChangeAspect="1"/>
          </p:cNvPicPr>
          <p:nvPr/>
        </p:nvPicPr>
        <p:blipFill>
          <a:blip r:embed="rId2"/>
          <a:stretch>
            <a:fillRect/>
          </a:stretch>
        </p:blipFill>
        <p:spPr>
          <a:xfrm>
            <a:off x="5634059" y="1328708"/>
            <a:ext cx="3458848" cy="1263874"/>
          </a:xfrm>
          <a:prstGeom prst="rect">
            <a:avLst/>
          </a:prstGeom>
        </p:spPr>
      </p:pic>
      <p:sp>
        <p:nvSpPr>
          <p:cNvPr id="17" name="矩形 16"/>
          <p:cNvSpPr/>
          <p:nvPr/>
        </p:nvSpPr>
        <p:spPr>
          <a:xfrm>
            <a:off x="5734174" y="2022456"/>
            <a:ext cx="476126" cy="492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175731" y="1968947"/>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20" name="文本框 19"/>
          <p:cNvSpPr txBox="1"/>
          <p:nvPr/>
        </p:nvSpPr>
        <p:spPr>
          <a:xfrm>
            <a:off x="5439343" y="2568227"/>
            <a:ext cx="3668804" cy="1984661"/>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当流程走到最后的计划的变更修改节点时，项目管理员在待办事项中同样是处理流程任务，先将整个项目保存一版基线，然后根据审批单中的描述对各项目任务进行修改</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修改完后，点击批准，则变更流程完成</a:t>
            </a:r>
            <a:endParaRPr lang="en-US" altLang="zh-CN" sz="1400" dirty="0" smtClean="0">
              <a:solidFill>
                <a:srgbClr val="7030A0"/>
              </a:solidFill>
            </a:endParaRPr>
          </a:p>
        </p:txBody>
      </p:sp>
      <p:pic>
        <p:nvPicPr>
          <p:cNvPr id="13" name="图片 12"/>
          <p:cNvPicPr>
            <a:picLocks noChangeAspect="1"/>
          </p:cNvPicPr>
          <p:nvPr/>
        </p:nvPicPr>
        <p:blipFill>
          <a:blip r:embed="rId3"/>
          <a:stretch>
            <a:fillRect/>
          </a:stretch>
        </p:blipFill>
        <p:spPr>
          <a:xfrm>
            <a:off x="5424103" y="124163"/>
            <a:ext cx="3540689" cy="1151036"/>
          </a:xfrm>
          <a:prstGeom prst="rect">
            <a:avLst/>
          </a:prstGeom>
        </p:spPr>
      </p:pic>
      <p:sp>
        <p:nvSpPr>
          <p:cNvPr id="15" name="矩形 14"/>
          <p:cNvSpPr/>
          <p:nvPr/>
        </p:nvSpPr>
        <p:spPr>
          <a:xfrm>
            <a:off x="6320135" y="950835"/>
            <a:ext cx="804566" cy="27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7639" t="12821" r="33195" b="13069"/>
          <a:stretch/>
        </p:blipFill>
        <p:spPr>
          <a:xfrm>
            <a:off x="0" y="742887"/>
            <a:ext cx="5410200" cy="3810001"/>
          </a:xfrm>
          <a:prstGeom prst="rect">
            <a:avLst/>
          </a:prstGeom>
        </p:spPr>
      </p:pic>
      <p:pic>
        <p:nvPicPr>
          <p:cNvPr id="19" name="图片 18"/>
          <p:cNvPicPr>
            <a:picLocks noChangeAspect="1"/>
          </p:cNvPicPr>
          <p:nvPr/>
        </p:nvPicPr>
        <p:blipFill>
          <a:blip r:embed="rId5"/>
          <a:stretch>
            <a:fillRect/>
          </a:stretch>
        </p:blipFill>
        <p:spPr>
          <a:xfrm>
            <a:off x="2255118" y="2152303"/>
            <a:ext cx="2285999" cy="724829"/>
          </a:xfrm>
          <a:prstGeom prst="rect">
            <a:avLst/>
          </a:prstGeom>
          <a:ln>
            <a:solidFill>
              <a:schemeClr val="tx2">
                <a:lumMod val="60000"/>
                <a:lumOff val="40000"/>
              </a:schemeClr>
            </a:solidFill>
          </a:ln>
        </p:spPr>
      </p:pic>
      <p:sp>
        <p:nvSpPr>
          <p:cNvPr id="21" name="文本框 20"/>
          <p:cNvSpPr txBox="1"/>
          <p:nvPr/>
        </p:nvSpPr>
        <p:spPr>
          <a:xfrm>
            <a:off x="2725591" y="2309333"/>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5737684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3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23" y="260837"/>
            <a:ext cx="7884654" cy="374073"/>
          </a:xfrm>
        </p:spPr>
        <p:txBody>
          <a:bodyPr/>
          <a:lstStyle/>
          <a:p>
            <a:r>
              <a:rPr lang="en-US" altLang="zh-CN" dirty="0" smtClean="0"/>
              <a:t>SEM PM</a:t>
            </a:r>
            <a:r>
              <a:rPr lang="zh-CN" altLang="en-US" dirty="0" smtClean="0"/>
              <a:t>系统架构</a:t>
            </a:r>
            <a:r>
              <a:rPr lang="en-US" altLang="zh-CN" dirty="0" smtClean="0"/>
              <a:t>-</a:t>
            </a:r>
            <a:r>
              <a:rPr lang="zh-CN" altLang="en-US" dirty="0" smtClean="0"/>
              <a:t>项目管理系统业务和功能框架</a:t>
            </a:r>
            <a:endParaRPr lang="zh-CN" altLang="en-US" dirty="0"/>
          </a:p>
        </p:txBody>
      </p:sp>
      <p:sp>
        <p:nvSpPr>
          <p:cNvPr id="3" name="Rectangle 2"/>
          <p:cNvSpPr/>
          <p:nvPr/>
        </p:nvSpPr>
        <p:spPr>
          <a:xfrm>
            <a:off x="997106" y="3206563"/>
            <a:ext cx="7704935" cy="374953"/>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latin typeface="Century Gothic" panose="020B0502020202020204" pitchFamily="34" charset="0"/>
                <a:ea typeface="微软雅黑" panose="020B0503020204020204" pitchFamily="34" charset="-122"/>
              </a:rPr>
              <a:t>系统集成</a:t>
            </a:r>
          </a:p>
        </p:txBody>
      </p:sp>
      <p:sp>
        <p:nvSpPr>
          <p:cNvPr id="10" name="Rectangle 9"/>
          <p:cNvSpPr/>
          <p:nvPr/>
        </p:nvSpPr>
        <p:spPr>
          <a:xfrm>
            <a:off x="997106" y="2813319"/>
            <a:ext cx="7704935" cy="374953"/>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latin typeface="Century Gothic" panose="020B0502020202020204" pitchFamily="34" charset="0"/>
                <a:ea typeface="微软雅黑" panose="020B0503020204020204" pitchFamily="34" charset="-122"/>
              </a:rPr>
              <a:t>系</a:t>
            </a:r>
            <a:r>
              <a:rPr lang="zh-CN" altLang="en-US" sz="1600" b="1" dirty="0" smtClean="0">
                <a:latin typeface="Century Gothic" panose="020B0502020202020204" pitchFamily="34" charset="0"/>
                <a:ea typeface="微软雅黑" panose="020B0503020204020204" pitchFamily="34" charset="-122"/>
              </a:rPr>
              <a:t>统基础</a:t>
            </a:r>
            <a:endParaRPr lang="zh-CN" altLang="en-US" sz="1600" b="1" dirty="0">
              <a:latin typeface="Century Gothic" panose="020B0502020202020204" pitchFamily="34" charset="0"/>
              <a:ea typeface="微软雅黑" panose="020B0503020204020204" pitchFamily="34" charset="-122"/>
            </a:endParaRPr>
          </a:p>
        </p:txBody>
      </p:sp>
      <p:sp>
        <p:nvSpPr>
          <p:cNvPr id="11" name="Rectangle 10"/>
          <p:cNvSpPr/>
          <p:nvPr/>
        </p:nvSpPr>
        <p:spPr>
          <a:xfrm>
            <a:off x="2304079" y="2853910"/>
            <a:ext cx="1231752"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005386"/>
                </a:solidFill>
              </a:rPr>
              <a:t>组</a:t>
            </a:r>
            <a:r>
              <a:rPr lang="zh-CN" altLang="en-US" sz="1100" b="1" dirty="0" smtClean="0">
                <a:solidFill>
                  <a:srgbClr val="005386"/>
                </a:solidFill>
              </a:rPr>
              <a:t>织与人员管理</a:t>
            </a:r>
            <a:endParaRPr lang="zh-CN" altLang="en-US" sz="1100" b="1" dirty="0">
              <a:solidFill>
                <a:srgbClr val="005386"/>
              </a:solidFill>
            </a:endParaRPr>
          </a:p>
        </p:txBody>
      </p:sp>
      <p:sp>
        <p:nvSpPr>
          <p:cNvPr id="12" name="Rectangle 11"/>
          <p:cNvSpPr/>
          <p:nvPr/>
        </p:nvSpPr>
        <p:spPr>
          <a:xfrm>
            <a:off x="3601948" y="2840199"/>
            <a:ext cx="1212648"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005386"/>
                </a:solidFill>
              </a:rPr>
              <a:t>流程管理</a:t>
            </a:r>
          </a:p>
        </p:txBody>
      </p:sp>
      <p:sp>
        <p:nvSpPr>
          <p:cNvPr id="13" name="Rectangle 12"/>
          <p:cNvSpPr/>
          <p:nvPr/>
        </p:nvSpPr>
        <p:spPr>
          <a:xfrm>
            <a:off x="4884550" y="2849614"/>
            <a:ext cx="1231752"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005386"/>
                </a:solidFill>
              </a:rPr>
              <a:t>授权管理</a:t>
            </a:r>
          </a:p>
        </p:txBody>
      </p:sp>
      <p:sp>
        <p:nvSpPr>
          <p:cNvPr id="14" name="Rectangle 13"/>
          <p:cNvSpPr/>
          <p:nvPr/>
        </p:nvSpPr>
        <p:spPr>
          <a:xfrm>
            <a:off x="6187963" y="2847962"/>
            <a:ext cx="1196984"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rgbClr val="005386"/>
                </a:solidFill>
              </a:rPr>
              <a:t>数</a:t>
            </a:r>
            <a:r>
              <a:rPr lang="zh-CN" altLang="en-US" sz="1100" b="1" dirty="0" smtClean="0">
                <a:solidFill>
                  <a:srgbClr val="005386"/>
                </a:solidFill>
              </a:rPr>
              <a:t>据分类</a:t>
            </a:r>
            <a:endParaRPr lang="zh-CN" altLang="en-US" sz="1100" b="1" dirty="0">
              <a:solidFill>
                <a:srgbClr val="005386"/>
              </a:solidFill>
            </a:endParaRPr>
          </a:p>
        </p:txBody>
      </p:sp>
      <p:sp>
        <p:nvSpPr>
          <p:cNvPr id="18" name="Rounded Rectangle 17"/>
          <p:cNvSpPr/>
          <p:nvPr/>
        </p:nvSpPr>
        <p:spPr>
          <a:xfrm>
            <a:off x="381231" y="3896547"/>
            <a:ext cx="2567709" cy="515433"/>
          </a:xfrm>
          <a:prstGeom prst="roundRect">
            <a:avLst/>
          </a:prstGeom>
          <a:solidFill>
            <a:srgbClr val="005386"/>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rPr>
              <a:t>TC</a:t>
            </a:r>
            <a:r>
              <a:rPr lang="zh-CN" altLang="en-US" sz="1200" b="1" dirty="0">
                <a:solidFill>
                  <a:schemeClr val="bg1"/>
                </a:solidFill>
              </a:rPr>
              <a:t>系统</a:t>
            </a:r>
          </a:p>
        </p:txBody>
      </p:sp>
      <p:sp>
        <p:nvSpPr>
          <p:cNvPr id="31" name="Up-Down Arrow 30"/>
          <p:cNvSpPr/>
          <p:nvPr/>
        </p:nvSpPr>
        <p:spPr>
          <a:xfrm>
            <a:off x="2330881" y="3597277"/>
            <a:ext cx="339457" cy="303733"/>
          </a:xfrm>
          <a:prstGeom prst="upDownArrow">
            <a:avLst>
              <a:gd name="adj1" fmla="val 50000"/>
              <a:gd name="adj2" fmla="val 37368"/>
            </a:avLst>
          </a:prstGeom>
          <a:no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Round Same Side Corner Rectangle 33"/>
          <p:cNvSpPr/>
          <p:nvPr/>
        </p:nvSpPr>
        <p:spPr>
          <a:xfrm>
            <a:off x="997105" y="916169"/>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a:solidFill>
                  <a:srgbClr val="005386"/>
                </a:solidFill>
                <a:latin typeface="微软雅黑" panose="020B0503020204020204" pitchFamily="34" charset="-122"/>
                <a:ea typeface="微软雅黑" panose="020B0503020204020204" pitchFamily="34" charset="-122"/>
              </a:rPr>
              <a:t>项</a:t>
            </a:r>
            <a:r>
              <a:rPr lang="zh-CN" altLang="en-US" sz="1100" b="1" dirty="0" smtClean="0">
                <a:solidFill>
                  <a:srgbClr val="005386"/>
                </a:solidFill>
                <a:latin typeface="微软雅黑" panose="020B0503020204020204" pitchFamily="34" charset="-122"/>
                <a:ea typeface="微软雅黑" panose="020B0503020204020204" pitchFamily="34" charset="-122"/>
              </a:rPr>
              <a:t>目环境管理</a:t>
            </a:r>
            <a:endParaRPr lang="zh-CN" altLang="en-US" sz="1100" b="1" dirty="0">
              <a:solidFill>
                <a:srgbClr val="005386"/>
              </a:solidFill>
              <a:latin typeface="微软雅黑" panose="020B0503020204020204" pitchFamily="34" charset="-122"/>
              <a:ea typeface="微软雅黑" panose="020B0503020204020204" pitchFamily="34" charset="-122"/>
            </a:endParaRPr>
          </a:p>
        </p:txBody>
      </p:sp>
      <p:sp>
        <p:nvSpPr>
          <p:cNvPr id="41" name="Round Same Side Corner Rectangle 40"/>
          <p:cNvSpPr/>
          <p:nvPr/>
        </p:nvSpPr>
        <p:spPr>
          <a:xfrm>
            <a:off x="2304079" y="916169"/>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smtClean="0">
                <a:solidFill>
                  <a:srgbClr val="005386"/>
                </a:solidFill>
                <a:latin typeface="微软雅黑" panose="020B0503020204020204" pitchFamily="34" charset="-122"/>
                <a:ea typeface="微软雅黑" panose="020B0503020204020204" pitchFamily="34" charset="-122"/>
              </a:rPr>
              <a:t>项目计划管理</a:t>
            </a:r>
            <a:endParaRPr lang="zh-CN" altLang="en-US" sz="1100" b="1" dirty="0">
              <a:solidFill>
                <a:srgbClr val="005386"/>
              </a:solidFill>
              <a:latin typeface="微软雅黑" panose="020B0503020204020204" pitchFamily="34" charset="-122"/>
              <a:ea typeface="微软雅黑" panose="020B0503020204020204" pitchFamily="34" charset="-122"/>
            </a:endParaRPr>
          </a:p>
        </p:txBody>
      </p:sp>
      <p:sp>
        <p:nvSpPr>
          <p:cNvPr id="42" name="Round Same Side Corner Rectangle 41"/>
          <p:cNvSpPr/>
          <p:nvPr/>
        </p:nvSpPr>
        <p:spPr>
          <a:xfrm>
            <a:off x="3582844" y="916169"/>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a:solidFill>
                  <a:srgbClr val="005386"/>
                </a:solidFill>
                <a:latin typeface="微软雅黑" panose="020B0503020204020204" pitchFamily="34" charset="-122"/>
                <a:ea typeface="微软雅黑" panose="020B0503020204020204" pitchFamily="34" charset="-122"/>
              </a:rPr>
              <a:t>项目执行管理</a:t>
            </a:r>
          </a:p>
        </p:txBody>
      </p:sp>
      <p:sp>
        <p:nvSpPr>
          <p:cNvPr id="43" name="Round Same Side Corner Rectangle 42"/>
          <p:cNvSpPr/>
          <p:nvPr/>
        </p:nvSpPr>
        <p:spPr>
          <a:xfrm>
            <a:off x="6183223" y="930801"/>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a:solidFill>
                  <a:srgbClr val="005386"/>
                </a:solidFill>
                <a:latin typeface="微软雅黑" panose="020B0503020204020204" pitchFamily="34" charset="-122"/>
                <a:ea typeface="微软雅黑" panose="020B0503020204020204" pitchFamily="34" charset="-122"/>
              </a:rPr>
              <a:t>问</a:t>
            </a:r>
            <a:r>
              <a:rPr lang="zh-CN" altLang="en-US" sz="1100" b="1" dirty="0" smtClean="0">
                <a:solidFill>
                  <a:srgbClr val="005386"/>
                </a:solidFill>
                <a:latin typeface="微软雅黑" panose="020B0503020204020204" pitchFamily="34" charset="-122"/>
                <a:ea typeface="微软雅黑" panose="020B0503020204020204" pitchFamily="34" charset="-122"/>
              </a:rPr>
              <a:t>题</a:t>
            </a:r>
            <a:r>
              <a:rPr lang="en-US" altLang="zh-CN" sz="1100" b="1" dirty="0" smtClean="0">
                <a:solidFill>
                  <a:srgbClr val="005386"/>
                </a:solidFill>
                <a:latin typeface="微软雅黑" panose="020B0503020204020204" pitchFamily="34" charset="-122"/>
                <a:ea typeface="微软雅黑" panose="020B0503020204020204" pitchFamily="34" charset="-122"/>
              </a:rPr>
              <a:t>/</a:t>
            </a:r>
            <a:r>
              <a:rPr lang="zh-CN" altLang="en-US" sz="1100" b="1" dirty="0" smtClean="0">
                <a:solidFill>
                  <a:srgbClr val="005386"/>
                </a:solidFill>
                <a:latin typeface="微软雅黑" panose="020B0503020204020204" pitchFamily="34" charset="-122"/>
                <a:ea typeface="微软雅黑" panose="020B0503020204020204" pitchFamily="34" charset="-122"/>
              </a:rPr>
              <a:t>风</a:t>
            </a:r>
            <a:r>
              <a:rPr lang="zh-CN" altLang="en-US" sz="1100" b="1" dirty="0">
                <a:solidFill>
                  <a:srgbClr val="005386"/>
                </a:solidFill>
                <a:latin typeface="微软雅黑" panose="020B0503020204020204" pitchFamily="34" charset="-122"/>
                <a:ea typeface="微软雅黑" panose="020B0503020204020204" pitchFamily="34" charset="-122"/>
              </a:rPr>
              <a:t>险管理</a:t>
            </a:r>
          </a:p>
        </p:txBody>
      </p:sp>
      <p:sp>
        <p:nvSpPr>
          <p:cNvPr id="44" name="Round Same Side Corner Rectangle 43"/>
          <p:cNvSpPr/>
          <p:nvPr/>
        </p:nvSpPr>
        <p:spPr>
          <a:xfrm>
            <a:off x="7470289" y="930801"/>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a:solidFill>
                  <a:srgbClr val="005386"/>
                </a:solidFill>
                <a:latin typeface="微软雅黑" panose="020B0503020204020204" pitchFamily="34" charset="-122"/>
                <a:ea typeface="微软雅黑" panose="020B0503020204020204" pitchFamily="34" charset="-122"/>
              </a:rPr>
              <a:t>投资损益管理</a:t>
            </a:r>
          </a:p>
        </p:txBody>
      </p:sp>
      <p:sp>
        <p:nvSpPr>
          <p:cNvPr id="47" name="Rectangle 46"/>
          <p:cNvSpPr/>
          <p:nvPr/>
        </p:nvSpPr>
        <p:spPr>
          <a:xfrm>
            <a:off x="1107587" y="1307707"/>
            <a:ext cx="1024357" cy="221321"/>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项目模板</a:t>
            </a:r>
            <a:endParaRPr lang="zh-CN" altLang="en-US" sz="1100" b="1" dirty="0">
              <a:latin typeface="Century Gothic" panose="020B0502020202020204" pitchFamily="34" charset="0"/>
              <a:ea typeface="微软雅黑" panose="020B0503020204020204" pitchFamily="34" charset="-122"/>
            </a:endParaRPr>
          </a:p>
        </p:txBody>
      </p:sp>
      <p:sp>
        <p:nvSpPr>
          <p:cNvPr id="48" name="Rectangle 47"/>
          <p:cNvSpPr/>
          <p:nvPr/>
        </p:nvSpPr>
        <p:spPr>
          <a:xfrm>
            <a:off x="1107587" y="1577490"/>
            <a:ext cx="1024357" cy="221321"/>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项目空间</a:t>
            </a:r>
            <a:endParaRPr lang="zh-CN" altLang="en-US" sz="1100" b="1" dirty="0">
              <a:latin typeface="Century Gothic" panose="020B0502020202020204" pitchFamily="34" charset="0"/>
              <a:ea typeface="微软雅黑" panose="020B0503020204020204" pitchFamily="34" charset="-122"/>
            </a:endParaRPr>
          </a:p>
        </p:txBody>
      </p:sp>
      <p:sp>
        <p:nvSpPr>
          <p:cNvPr id="49" name="Rectangle 48"/>
          <p:cNvSpPr/>
          <p:nvPr/>
        </p:nvSpPr>
        <p:spPr>
          <a:xfrm>
            <a:off x="1107587" y="1842700"/>
            <a:ext cx="1024357" cy="221321"/>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项</a:t>
            </a:r>
            <a:r>
              <a:rPr lang="zh-CN" altLang="en-US" sz="1100" b="1" dirty="0" smtClean="0">
                <a:latin typeface="Century Gothic" panose="020B0502020202020204" pitchFamily="34" charset="0"/>
                <a:ea typeface="微软雅黑" panose="020B0503020204020204" pitchFamily="34" charset="-122"/>
              </a:rPr>
              <a:t>目组织</a:t>
            </a:r>
            <a:endParaRPr lang="zh-CN" altLang="en-US" sz="1100" b="1" dirty="0">
              <a:latin typeface="Century Gothic" panose="020B0502020202020204" pitchFamily="34" charset="0"/>
              <a:ea typeface="微软雅黑" panose="020B0503020204020204" pitchFamily="34" charset="-122"/>
            </a:endParaRPr>
          </a:p>
        </p:txBody>
      </p:sp>
      <p:sp>
        <p:nvSpPr>
          <p:cNvPr id="50" name="Rectangle 49"/>
          <p:cNvSpPr/>
          <p:nvPr/>
        </p:nvSpPr>
        <p:spPr>
          <a:xfrm>
            <a:off x="1107587" y="2103337"/>
            <a:ext cx="1024357" cy="221321"/>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项目协作区</a:t>
            </a:r>
            <a:endParaRPr lang="zh-CN" altLang="en-US" sz="1100" b="1" dirty="0">
              <a:latin typeface="Century Gothic" panose="020B0502020202020204" pitchFamily="34" charset="0"/>
              <a:ea typeface="微软雅黑" panose="020B0503020204020204" pitchFamily="34" charset="-122"/>
            </a:endParaRPr>
          </a:p>
        </p:txBody>
      </p:sp>
      <p:sp>
        <p:nvSpPr>
          <p:cNvPr id="53" name="Rectangle 52"/>
          <p:cNvSpPr/>
          <p:nvPr/>
        </p:nvSpPr>
        <p:spPr>
          <a:xfrm>
            <a:off x="2393136" y="1308074"/>
            <a:ext cx="1087526" cy="220956"/>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计划编制</a:t>
            </a:r>
            <a:endParaRPr lang="zh-CN" altLang="en-US" sz="1100" b="1" dirty="0">
              <a:latin typeface="Century Gothic" panose="020B0502020202020204" pitchFamily="34" charset="0"/>
              <a:ea typeface="微软雅黑" panose="020B0503020204020204" pitchFamily="34" charset="-122"/>
            </a:endParaRPr>
          </a:p>
        </p:txBody>
      </p:sp>
      <p:sp>
        <p:nvSpPr>
          <p:cNvPr id="54" name="Rectangle 53"/>
          <p:cNvSpPr/>
          <p:nvPr/>
        </p:nvSpPr>
        <p:spPr>
          <a:xfrm>
            <a:off x="2393136" y="1577857"/>
            <a:ext cx="1087526" cy="220956"/>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计划二次分解</a:t>
            </a:r>
            <a:endParaRPr lang="zh-CN" altLang="en-US" sz="1100" b="1" dirty="0">
              <a:latin typeface="Century Gothic" panose="020B0502020202020204" pitchFamily="34" charset="0"/>
              <a:ea typeface="微软雅黑" panose="020B0503020204020204" pitchFamily="34" charset="-122"/>
            </a:endParaRPr>
          </a:p>
        </p:txBody>
      </p:sp>
      <p:sp>
        <p:nvSpPr>
          <p:cNvPr id="55" name="Rectangle 54"/>
          <p:cNvSpPr/>
          <p:nvPr/>
        </p:nvSpPr>
        <p:spPr>
          <a:xfrm>
            <a:off x="2393136" y="1843066"/>
            <a:ext cx="1087526" cy="220956"/>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计划发布</a:t>
            </a:r>
            <a:endParaRPr lang="zh-CN" altLang="en-US" sz="1100" b="1" dirty="0">
              <a:latin typeface="Century Gothic" panose="020B0502020202020204" pitchFamily="34" charset="0"/>
              <a:ea typeface="微软雅黑" panose="020B0503020204020204" pitchFamily="34" charset="-122"/>
            </a:endParaRPr>
          </a:p>
        </p:txBody>
      </p:sp>
      <p:sp>
        <p:nvSpPr>
          <p:cNvPr id="56" name="Rectangle 55"/>
          <p:cNvSpPr/>
          <p:nvPr/>
        </p:nvSpPr>
        <p:spPr>
          <a:xfrm>
            <a:off x="2393136" y="2103704"/>
            <a:ext cx="1087526" cy="220956"/>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latin typeface="Century Gothic" panose="020B0502020202020204" pitchFamily="34" charset="0"/>
                <a:ea typeface="微软雅黑" panose="020B0503020204020204" pitchFamily="34" charset="-122"/>
              </a:rPr>
              <a:t>Gate</a:t>
            </a:r>
            <a:r>
              <a:rPr lang="zh-CN" altLang="en-US" sz="1100" b="1" dirty="0" smtClean="0">
                <a:latin typeface="Century Gothic" panose="020B0502020202020204" pitchFamily="34" charset="0"/>
                <a:ea typeface="微软雅黑" panose="020B0503020204020204" pitchFamily="34" charset="-122"/>
              </a:rPr>
              <a:t>计划</a:t>
            </a:r>
            <a:endParaRPr lang="zh-CN" altLang="en-US" sz="1100" b="1" dirty="0">
              <a:latin typeface="Century Gothic" panose="020B0502020202020204" pitchFamily="34" charset="0"/>
              <a:ea typeface="微软雅黑" panose="020B0503020204020204" pitchFamily="34" charset="-122"/>
            </a:endParaRPr>
          </a:p>
        </p:txBody>
      </p:sp>
      <p:sp>
        <p:nvSpPr>
          <p:cNvPr id="57" name="Rectangle 56"/>
          <p:cNvSpPr/>
          <p:nvPr/>
        </p:nvSpPr>
        <p:spPr>
          <a:xfrm>
            <a:off x="2393136" y="2364342"/>
            <a:ext cx="1087526" cy="220956"/>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出</a:t>
            </a:r>
            <a:r>
              <a:rPr lang="zh-CN" altLang="en-US" sz="1100" b="1" dirty="0" smtClean="0">
                <a:latin typeface="Century Gothic" panose="020B0502020202020204" pitchFamily="34" charset="0"/>
                <a:ea typeface="微软雅黑" panose="020B0503020204020204" pitchFamily="34" charset="-122"/>
              </a:rPr>
              <a:t>图计划管理</a:t>
            </a:r>
            <a:endParaRPr lang="zh-CN" altLang="en-US" sz="1100" b="1" dirty="0">
              <a:latin typeface="Century Gothic" panose="020B0502020202020204" pitchFamily="34" charset="0"/>
              <a:ea typeface="微软雅黑" panose="020B0503020204020204" pitchFamily="34" charset="-122"/>
            </a:endParaRPr>
          </a:p>
        </p:txBody>
      </p:sp>
      <p:sp>
        <p:nvSpPr>
          <p:cNvPr id="58" name="Rectangle 57"/>
          <p:cNvSpPr/>
          <p:nvPr/>
        </p:nvSpPr>
        <p:spPr>
          <a:xfrm>
            <a:off x="3624889" y="1307707"/>
            <a:ext cx="1125159" cy="226059"/>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任务分发</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提醒</a:t>
            </a:r>
            <a:endParaRPr lang="zh-CN" altLang="en-US" sz="1100" b="1" dirty="0">
              <a:latin typeface="Century Gothic" panose="020B0502020202020204" pitchFamily="34" charset="0"/>
              <a:ea typeface="微软雅黑" panose="020B0503020204020204" pitchFamily="34" charset="-122"/>
            </a:endParaRPr>
          </a:p>
        </p:txBody>
      </p:sp>
      <p:sp>
        <p:nvSpPr>
          <p:cNvPr id="59" name="Rectangle 58"/>
          <p:cNvSpPr/>
          <p:nvPr/>
        </p:nvSpPr>
        <p:spPr>
          <a:xfrm>
            <a:off x="3624889" y="1577490"/>
            <a:ext cx="1125159" cy="226059"/>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进度更新</a:t>
            </a:r>
            <a:r>
              <a:rPr lang="en-US" altLang="zh-CN" sz="1100" b="1" dirty="0">
                <a:latin typeface="Century Gothic" panose="020B0502020202020204" pitchFamily="34" charset="0"/>
                <a:ea typeface="微软雅黑" panose="020B0503020204020204" pitchFamily="34" charset="-122"/>
              </a:rPr>
              <a:t>/</a:t>
            </a:r>
            <a:r>
              <a:rPr lang="zh-CN" altLang="en-US" sz="1100" b="1" dirty="0">
                <a:latin typeface="Century Gothic" panose="020B0502020202020204" pitchFamily="34" charset="0"/>
                <a:ea typeface="微软雅黑" panose="020B0503020204020204" pitchFamily="34" charset="-122"/>
              </a:rPr>
              <a:t>审</a:t>
            </a:r>
            <a:r>
              <a:rPr lang="zh-CN" altLang="en-US" sz="1100" b="1" dirty="0" smtClean="0">
                <a:latin typeface="Century Gothic" panose="020B0502020202020204" pitchFamily="34" charset="0"/>
                <a:ea typeface="微软雅黑" panose="020B0503020204020204" pitchFamily="34" charset="-122"/>
              </a:rPr>
              <a:t>核</a:t>
            </a:r>
            <a:endParaRPr lang="zh-CN" altLang="en-US" sz="1100" b="1" dirty="0">
              <a:latin typeface="Century Gothic" panose="020B0502020202020204" pitchFamily="34" charset="0"/>
              <a:ea typeface="微软雅黑" panose="020B0503020204020204" pitchFamily="34" charset="-122"/>
            </a:endParaRPr>
          </a:p>
        </p:txBody>
      </p:sp>
      <p:sp>
        <p:nvSpPr>
          <p:cNvPr id="60" name="Rectangle 59"/>
          <p:cNvSpPr/>
          <p:nvPr/>
        </p:nvSpPr>
        <p:spPr>
          <a:xfrm>
            <a:off x="3624889" y="1842700"/>
            <a:ext cx="1125159" cy="226059"/>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任务监</a:t>
            </a:r>
            <a:r>
              <a:rPr lang="zh-CN" altLang="en-US" sz="1100" b="1" dirty="0" smtClean="0">
                <a:latin typeface="Century Gothic" panose="020B0502020202020204" pitchFamily="34" charset="0"/>
                <a:ea typeface="微软雅黑" panose="020B0503020204020204" pitchFamily="34" charset="-122"/>
              </a:rPr>
              <a:t>控</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看板</a:t>
            </a:r>
            <a:endParaRPr lang="zh-CN" altLang="en-US" sz="1100" b="1" dirty="0">
              <a:latin typeface="Century Gothic" panose="020B0502020202020204" pitchFamily="34" charset="0"/>
              <a:ea typeface="微软雅黑" panose="020B0503020204020204" pitchFamily="34" charset="-122"/>
            </a:endParaRPr>
          </a:p>
        </p:txBody>
      </p:sp>
      <p:sp>
        <p:nvSpPr>
          <p:cNvPr id="61" name="Rectangle 60"/>
          <p:cNvSpPr/>
          <p:nvPr/>
        </p:nvSpPr>
        <p:spPr>
          <a:xfrm>
            <a:off x="3624889" y="2103337"/>
            <a:ext cx="1125159" cy="226059"/>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评</a:t>
            </a:r>
            <a:r>
              <a:rPr lang="zh-CN" altLang="en-US" sz="1100" b="1" dirty="0" smtClean="0">
                <a:latin typeface="Century Gothic" panose="020B0502020202020204" pitchFamily="34" charset="0"/>
                <a:ea typeface="微软雅黑" panose="020B0503020204020204" pitchFamily="34" charset="-122"/>
              </a:rPr>
              <a:t>审</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会议管理</a:t>
            </a:r>
            <a:endParaRPr lang="zh-CN" altLang="en-US" sz="1100" b="1" dirty="0">
              <a:latin typeface="Century Gothic" panose="020B0502020202020204" pitchFamily="34" charset="0"/>
              <a:ea typeface="微软雅黑" panose="020B0503020204020204" pitchFamily="34" charset="-122"/>
            </a:endParaRPr>
          </a:p>
        </p:txBody>
      </p:sp>
      <p:sp>
        <p:nvSpPr>
          <p:cNvPr id="63" name="Rectangle 62"/>
          <p:cNvSpPr/>
          <p:nvPr/>
        </p:nvSpPr>
        <p:spPr>
          <a:xfrm>
            <a:off x="6242990" y="1324176"/>
            <a:ext cx="1086931" cy="228632"/>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问题录入</a:t>
            </a:r>
            <a:endParaRPr lang="zh-CN" altLang="en-US" sz="1100" b="1" dirty="0">
              <a:latin typeface="Century Gothic" panose="020B0502020202020204" pitchFamily="34" charset="0"/>
              <a:ea typeface="微软雅黑" panose="020B0503020204020204" pitchFamily="34" charset="-122"/>
            </a:endParaRPr>
          </a:p>
        </p:txBody>
      </p:sp>
      <p:sp>
        <p:nvSpPr>
          <p:cNvPr id="64" name="Rectangle 63"/>
          <p:cNvSpPr/>
          <p:nvPr/>
        </p:nvSpPr>
        <p:spPr>
          <a:xfrm>
            <a:off x="6242990" y="1589386"/>
            <a:ext cx="1086931" cy="228632"/>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问题</a:t>
            </a:r>
            <a:r>
              <a:rPr lang="zh-CN" altLang="en-US" sz="1100" b="1" dirty="0">
                <a:latin typeface="Century Gothic" panose="020B0502020202020204" pitchFamily="34" charset="0"/>
                <a:ea typeface="微软雅黑" panose="020B0503020204020204" pitchFamily="34" charset="-122"/>
              </a:rPr>
              <a:t>分</a:t>
            </a:r>
            <a:r>
              <a:rPr lang="zh-CN" altLang="en-US" sz="1100" b="1" dirty="0" smtClean="0">
                <a:latin typeface="Century Gothic" panose="020B0502020202020204" pitchFamily="34" charset="0"/>
                <a:ea typeface="微软雅黑" panose="020B0503020204020204" pitchFamily="34" charset="-122"/>
              </a:rPr>
              <a:t>配</a:t>
            </a:r>
            <a:endParaRPr lang="zh-CN" altLang="en-US" sz="1100" b="1" dirty="0">
              <a:latin typeface="Century Gothic" panose="020B0502020202020204" pitchFamily="34" charset="0"/>
              <a:ea typeface="微软雅黑" panose="020B0503020204020204" pitchFamily="34" charset="-122"/>
            </a:endParaRPr>
          </a:p>
        </p:txBody>
      </p:sp>
      <p:sp>
        <p:nvSpPr>
          <p:cNvPr id="65" name="Rectangle 64"/>
          <p:cNvSpPr/>
          <p:nvPr/>
        </p:nvSpPr>
        <p:spPr>
          <a:xfrm>
            <a:off x="6242990" y="1850023"/>
            <a:ext cx="1086931" cy="228632"/>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问</a:t>
            </a:r>
            <a:r>
              <a:rPr lang="zh-CN" altLang="en-US" sz="1100" b="1" dirty="0" smtClean="0">
                <a:latin typeface="Century Gothic" panose="020B0502020202020204" pitchFamily="34" charset="0"/>
                <a:ea typeface="微软雅黑" panose="020B0503020204020204" pitchFamily="34" charset="-122"/>
              </a:rPr>
              <a:t>题对策</a:t>
            </a:r>
            <a:endParaRPr lang="zh-CN" altLang="en-US" sz="1100" b="1" dirty="0">
              <a:latin typeface="Century Gothic" panose="020B0502020202020204" pitchFamily="34" charset="0"/>
              <a:ea typeface="微软雅黑" panose="020B0503020204020204" pitchFamily="34" charset="-122"/>
            </a:endParaRPr>
          </a:p>
        </p:txBody>
      </p:sp>
      <p:sp>
        <p:nvSpPr>
          <p:cNvPr id="66" name="Rectangle 65"/>
          <p:cNvSpPr/>
          <p:nvPr/>
        </p:nvSpPr>
        <p:spPr>
          <a:xfrm>
            <a:off x="6242990" y="2110661"/>
            <a:ext cx="1086931" cy="228632"/>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问题统计报表</a:t>
            </a:r>
            <a:endParaRPr lang="zh-CN" altLang="en-US" sz="1100" b="1" dirty="0">
              <a:latin typeface="Century Gothic" panose="020B0502020202020204" pitchFamily="34" charset="0"/>
              <a:ea typeface="微软雅黑" panose="020B0503020204020204" pitchFamily="34" charset="-122"/>
            </a:endParaRPr>
          </a:p>
        </p:txBody>
      </p:sp>
      <p:sp>
        <p:nvSpPr>
          <p:cNvPr id="67" name="Rectangle 66"/>
          <p:cNvSpPr/>
          <p:nvPr/>
        </p:nvSpPr>
        <p:spPr>
          <a:xfrm>
            <a:off x="6242990" y="2371297"/>
            <a:ext cx="1086931" cy="228632"/>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风险管理</a:t>
            </a:r>
            <a:endParaRPr lang="zh-CN" altLang="en-US" sz="1100" b="1" dirty="0">
              <a:latin typeface="Century Gothic" panose="020B0502020202020204" pitchFamily="34" charset="0"/>
              <a:ea typeface="微软雅黑" panose="020B0503020204020204" pitchFamily="34" charset="-122"/>
            </a:endParaRPr>
          </a:p>
        </p:txBody>
      </p:sp>
      <p:sp>
        <p:nvSpPr>
          <p:cNvPr id="69" name="Rectangle 68"/>
          <p:cNvSpPr/>
          <p:nvPr/>
        </p:nvSpPr>
        <p:spPr>
          <a:xfrm>
            <a:off x="7551461" y="1322340"/>
            <a:ext cx="1050530" cy="215837"/>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投</a:t>
            </a:r>
            <a:r>
              <a:rPr lang="zh-CN" altLang="en-US" sz="1100" b="1" dirty="0" smtClean="0">
                <a:latin typeface="Century Gothic" panose="020B0502020202020204" pitchFamily="34" charset="0"/>
                <a:ea typeface="微软雅黑" panose="020B0503020204020204" pitchFamily="34" charset="-122"/>
              </a:rPr>
              <a:t>资分解结构</a:t>
            </a:r>
            <a:endParaRPr lang="zh-CN" altLang="en-US" sz="1100" b="1" dirty="0">
              <a:latin typeface="Century Gothic" panose="020B0502020202020204" pitchFamily="34" charset="0"/>
              <a:ea typeface="微软雅黑" panose="020B0503020204020204" pitchFamily="34" charset="-122"/>
            </a:endParaRPr>
          </a:p>
        </p:txBody>
      </p:sp>
      <p:sp>
        <p:nvSpPr>
          <p:cNvPr id="70" name="Rectangle 69"/>
          <p:cNvSpPr/>
          <p:nvPr/>
        </p:nvSpPr>
        <p:spPr>
          <a:xfrm>
            <a:off x="7551461" y="1587549"/>
            <a:ext cx="1050530" cy="215837"/>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费</a:t>
            </a:r>
            <a:r>
              <a:rPr lang="zh-CN" altLang="en-US" sz="1100" b="1" dirty="0" smtClean="0">
                <a:latin typeface="Century Gothic" panose="020B0502020202020204" pitchFamily="34" charset="0"/>
                <a:ea typeface="微软雅黑" panose="020B0503020204020204" pitchFamily="34" charset="-122"/>
              </a:rPr>
              <a:t>用申请验证</a:t>
            </a:r>
            <a:endParaRPr lang="zh-CN" altLang="en-US" sz="1100" b="1" dirty="0">
              <a:latin typeface="Century Gothic" panose="020B0502020202020204" pitchFamily="34" charset="0"/>
              <a:ea typeface="微软雅黑" panose="020B0503020204020204" pitchFamily="34" charset="-122"/>
            </a:endParaRPr>
          </a:p>
        </p:txBody>
      </p:sp>
      <p:sp>
        <p:nvSpPr>
          <p:cNvPr id="71" name="Rectangle 70"/>
          <p:cNvSpPr/>
          <p:nvPr/>
        </p:nvSpPr>
        <p:spPr>
          <a:xfrm>
            <a:off x="7551461" y="1848187"/>
            <a:ext cx="1050530" cy="215837"/>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投</a:t>
            </a:r>
            <a:r>
              <a:rPr lang="zh-CN" altLang="en-US" sz="1100" b="1" dirty="0" smtClean="0">
                <a:latin typeface="Century Gothic" panose="020B0502020202020204" pitchFamily="34" charset="0"/>
                <a:ea typeface="微软雅黑" panose="020B0503020204020204" pitchFamily="34" charset="-122"/>
              </a:rPr>
              <a:t>资变更管理</a:t>
            </a:r>
            <a:endParaRPr lang="zh-CN" altLang="en-US" sz="1100" b="1" dirty="0">
              <a:latin typeface="Century Gothic" panose="020B0502020202020204" pitchFamily="34" charset="0"/>
              <a:ea typeface="微软雅黑" panose="020B0503020204020204" pitchFamily="34" charset="-122"/>
            </a:endParaRPr>
          </a:p>
        </p:txBody>
      </p:sp>
      <p:sp>
        <p:nvSpPr>
          <p:cNvPr id="72" name="Rectangle 71"/>
          <p:cNvSpPr/>
          <p:nvPr/>
        </p:nvSpPr>
        <p:spPr>
          <a:xfrm>
            <a:off x="7551461" y="2108824"/>
            <a:ext cx="1050530" cy="215837"/>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投资进度报表</a:t>
            </a:r>
            <a:endParaRPr lang="zh-CN" altLang="en-US" sz="1100" b="1" dirty="0">
              <a:latin typeface="Century Gothic" panose="020B0502020202020204" pitchFamily="34" charset="0"/>
              <a:ea typeface="微软雅黑" panose="020B0503020204020204" pitchFamily="34" charset="-122"/>
            </a:endParaRPr>
          </a:p>
        </p:txBody>
      </p:sp>
      <p:sp>
        <p:nvSpPr>
          <p:cNvPr id="73" name="Rectangle 72"/>
          <p:cNvSpPr/>
          <p:nvPr/>
        </p:nvSpPr>
        <p:spPr>
          <a:xfrm>
            <a:off x="7551461" y="2369460"/>
            <a:ext cx="1050530" cy="215837"/>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损</a:t>
            </a:r>
            <a:r>
              <a:rPr lang="zh-CN" altLang="en-US" sz="1100" b="1" dirty="0" smtClean="0">
                <a:latin typeface="Century Gothic" panose="020B0502020202020204" pitchFamily="34" charset="0"/>
                <a:ea typeface="微软雅黑" panose="020B0503020204020204" pitchFamily="34" charset="-122"/>
              </a:rPr>
              <a:t>益流程管理</a:t>
            </a:r>
            <a:endParaRPr lang="zh-CN" altLang="en-US" sz="1100" b="1" dirty="0">
              <a:latin typeface="Century Gothic" panose="020B0502020202020204" pitchFamily="34" charset="0"/>
              <a:ea typeface="微软雅黑" panose="020B0503020204020204" pitchFamily="34" charset="-122"/>
            </a:endParaRPr>
          </a:p>
        </p:txBody>
      </p:sp>
      <p:sp>
        <p:nvSpPr>
          <p:cNvPr id="85" name="Rectangle 84"/>
          <p:cNvSpPr/>
          <p:nvPr/>
        </p:nvSpPr>
        <p:spPr>
          <a:xfrm>
            <a:off x="3623125" y="2379534"/>
            <a:ext cx="1125159" cy="226059"/>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沟</a:t>
            </a:r>
            <a:r>
              <a:rPr lang="zh-CN" altLang="en-US" sz="1100" b="1" dirty="0" smtClean="0">
                <a:latin typeface="Century Gothic" panose="020B0502020202020204" pitchFamily="34" charset="0"/>
                <a:ea typeface="微软雅黑" panose="020B0503020204020204" pitchFamily="34" charset="-122"/>
              </a:rPr>
              <a:t>通</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讨论</a:t>
            </a:r>
            <a:r>
              <a:rPr lang="zh-CN" altLang="en-US" sz="1100" b="1" dirty="0">
                <a:latin typeface="Century Gothic" panose="020B0502020202020204" pitchFamily="34" charset="0"/>
                <a:ea typeface="微软雅黑" panose="020B0503020204020204" pitchFamily="34" charset="-122"/>
              </a:rPr>
              <a:t>管理</a:t>
            </a:r>
            <a:endParaRPr lang="en-US" altLang="zh-CN" sz="1100" b="1" dirty="0" smtClean="0">
              <a:latin typeface="Century Gothic" panose="020B0502020202020204" pitchFamily="34" charset="0"/>
              <a:ea typeface="微软雅黑" panose="020B0503020204020204" pitchFamily="34" charset="-122"/>
            </a:endParaRPr>
          </a:p>
        </p:txBody>
      </p:sp>
      <p:sp>
        <p:nvSpPr>
          <p:cNvPr id="86" name="Round Same Side Corner Rectangle 42"/>
          <p:cNvSpPr/>
          <p:nvPr/>
        </p:nvSpPr>
        <p:spPr>
          <a:xfrm>
            <a:off x="4884550" y="927139"/>
            <a:ext cx="1231752" cy="1828732"/>
          </a:xfrm>
          <a:prstGeom prst="round2SameRect">
            <a:avLst>
              <a:gd name="adj1" fmla="val 9033"/>
              <a:gd name="adj2" fmla="val 0"/>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100" b="1" dirty="0">
                <a:solidFill>
                  <a:srgbClr val="005386"/>
                </a:solidFill>
                <a:latin typeface="微软雅黑" panose="020B0503020204020204" pitchFamily="34" charset="-122"/>
                <a:ea typeface="微软雅黑" panose="020B0503020204020204" pitchFamily="34" charset="-122"/>
              </a:rPr>
              <a:t>文档管理 </a:t>
            </a:r>
          </a:p>
        </p:txBody>
      </p:sp>
      <p:sp>
        <p:nvSpPr>
          <p:cNvPr id="87" name="Rectangle 62"/>
          <p:cNvSpPr/>
          <p:nvPr/>
        </p:nvSpPr>
        <p:spPr>
          <a:xfrm>
            <a:off x="4955692" y="1307707"/>
            <a:ext cx="1102520" cy="22143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文</a:t>
            </a:r>
            <a:r>
              <a:rPr lang="zh-CN" altLang="en-US" sz="1100" b="1" dirty="0" smtClean="0">
                <a:latin typeface="Century Gothic" panose="020B0502020202020204" pitchFamily="34" charset="0"/>
                <a:ea typeface="微软雅黑" panose="020B0503020204020204" pitchFamily="34" charset="-122"/>
              </a:rPr>
              <a:t>档分类</a:t>
            </a:r>
            <a:endParaRPr lang="zh-CN" altLang="en-US" sz="1100" b="1" dirty="0">
              <a:latin typeface="Century Gothic" panose="020B0502020202020204" pitchFamily="34" charset="0"/>
              <a:ea typeface="微软雅黑" panose="020B0503020204020204" pitchFamily="34" charset="-122"/>
            </a:endParaRPr>
          </a:p>
        </p:txBody>
      </p:sp>
      <p:sp>
        <p:nvSpPr>
          <p:cNvPr id="88" name="Rectangle 63"/>
          <p:cNvSpPr/>
          <p:nvPr/>
        </p:nvSpPr>
        <p:spPr>
          <a:xfrm>
            <a:off x="4950991" y="1587794"/>
            <a:ext cx="1102520" cy="22143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文档编码</a:t>
            </a:r>
            <a:endParaRPr lang="zh-CN" altLang="en-US" sz="1100" b="1" dirty="0">
              <a:latin typeface="Century Gothic" panose="020B0502020202020204" pitchFamily="34" charset="0"/>
              <a:ea typeface="微软雅黑" panose="020B0503020204020204" pitchFamily="34" charset="-122"/>
            </a:endParaRPr>
          </a:p>
        </p:txBody>
      </p:sp>
      <p:sp>
        <p:nvSpPr>
          <p:cNvPr id="89" name="Rectangle 64"/>
          <p:cNvSpPr/>
          <p:nvPr/>
        </p:nvSpPr>
        <p:spPr>
          <a:xfrm>
            <a:off x="4947715" y="1854231"/>
            <a:ext cx="1102520" cy="22143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文档审批</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浏览</a:t>
            </a:r>
            <a:endParaRPr lang="zh-CN" altLang="en-US" sz="1100" b="1" dirty="0">
              <a:latin typeface="Century Gothic" panose="020B0502020202020204" pitchFamily="34" charset="0"/>
              <a:ea typeface="微软雅黑" panose="020B0503020204020204" pitchFamily="34" charset="-122"/>
            </a:endParaRPr>
          </a:p>
        </p:txBody>
      </p:sp>
      <p:sp>
        <p:nvSpPr>
          <p:cNvPr id="90" name="Rectangle 65"/>
          <p:cNvSpPr/>
          <p:nvPr/>
        </p:nvSpPr>
        <p:spPr>
          <a:xfrm>
            <a:off x="4956809" y="2114081"/>
            <a:ext cx="1102520" cy="22143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版本</a:t>
            </a:r>
            <a:r>
              <a:rPr lang="en-US" altLang="zh-CN" sz="1100" b="1" dirty="0" smtClean="0">
                <a:latin typeface="Century Gothic" panose="020B0502020202020204" pitchFamily="34" charset="0"/>
                <a:ea typeface="微软雅黑" panose="020B0503020204020204" pitchFamily="34" charset="-122"/>
              </a:rPr>
              <a:t>/</a:t>
            </a:r>
            <a:r>
              <a:rPr lang="zh-CN" altLang="en-US" sz="1100" b="1" dirty="0" smtClean="0">
                <a:latin typeface="Century Gothic" panose="020B0502020202020204" pitchFamily="34" charset="0"/>
                <a:ea typeface="微软雅黑" panose="020B0503020204020204" pitchFamily="34" charset="-122"/>
              </a:rPr>
              <a:t>变更管理</a:t>
            </a:r>
            <a:endParaRPr lang="zh-CN" altLang="en-US" sz="1100" b="1" dirty="0">
              <a:latin typeface="Century Gothic" panose="020B0502020202020204" pitchFamily="34" charset="0"/>
              <a:ea typeface="微软雅黑" panose="020B0503020204020204" pitchFamily="34" charset="-122"/>
            </a:endParaRPr>
          </a:p>
        </p:txBody>
      </p:sp>
      <p:sp>
        <p:nvSpPr>
          <p:cNvPr id="91" name="Rectangle 66"/>
          <p:cNvSpPr/>
          <p:nvPr/>
        </p:nvSpPr>
        <p:spPr>
          <a:xfrm>
            <a:off x="4955330" y="2384160"/>
            <a:ext cx="1102520" cy="221433"/>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latin typeface="Century Gothic" panose="020B0502020202020204" pitchFamily="34" charset="0"/>
                <a:ea typeface="微软雅黑" panose="020B0503020204020204" pitchFamily="34" charset="-122"/>
              </a:rPr>
              <a:t>交付件统计</a:t>
            </a:r>
            <a:endParaRPr lang="zh-CN" altLang="en-US" sz="1100" b="1" dirty="0">
              <a:latin typeface="Century Gothic" panose="020B0502020202020204" pitchFamily="34" charset="0"/>
              <a:ea typeface="微软雅黑" panose="020B0503020204020204" pitchFamily="34" charset="-122"/>
            </a:endParaRPr>
          </a:p>
        </p:txBody>
      </p:sp>
      <p:sp>
        <p:nvSpPr>
          <p:cNvPr id="92" name="Rectangle 13"/>
          <p:cNvSpPr/>
          <p:nvPr/>
        </p:nvSpPr>
        <p:spPr>
          <a:xfrm>
            <a:off x="7465021" y="2850475"/>
            <a:ext cx="1187662" cy="282370"/>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rgbClr val="005386"/>
                </a:solidFill>
              </a:rPr>
              <a:t>报表管理</a:t>
            </a:r>
            <a:endParaRPr lang="zh-CN" altLang="en-US" sz="1100" b="1" dirty="0">
              <a:solidFill>
                <a:srgbClr val="005386"/>
              </a:solidFill>
            </a:endParaRPr>
          </a:p>
        </p:txBody>
      </p:sp>
      <p:sp>
        <p:nvSpPr>
          <p:cNvPr id="93" name="Rectangle 49"/>
          <p:cNvSpPr/>
          <p:nvPr/>
        </p:nvSpPr>
        <p:spPr>
          <a:xfrm>
            <a:off x="1107587" y="2371297"/>
            <a:ext cx="1024357" cy="221321"/>
          </a:xfrm>
          <a:prstGeom prst="rect">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Century Gothic" panose="020B0502020202020204" pitchFamily="34" charset="0"/>
                <a:ea typeface="微软雅黑" panose="020B0503020204020204" pitchFamily="34" charset="-122"/>
              </a:rPr>
              <a:t>概</a:t>
            </a:r>
            <a:r>
              <a:rPr lang="zh-CN" altLang="en-US" sz="1100" b="1" dirty="0" smtClean="0">
                <a:latin typeface="Century Gothic" panose="020B0502020202020204" pitchFamily="34" charset="0"/>
                <a:ea typeface="微软雅黑" panose="020B0503020204020204" pitchFamily="34" charset="-122"/>
              </a:rPr>
              <a:t>念项目</a:t>
            </a:r>
            <a:endParaRPr lang="zh-CN" altLang="en-US" sz="1100" b="1" dirty="0">
              <a:latin typeface="Century Gothic" panose="020B0502020202020204" pitchFamily="34" charset="0"/>
              <a:ea typeface="微软雅黑" panose="020B0503020204020204" pitchFamily="34" charset="-122"/>
            </a:endParaRPr>
          </a:p>
        </p:txBody>
      </p:sp>
      <p:sp>
        <p:nvSpPr>
          <p:cNvPr id="94" name="Rounded Rectangle 19"/>
          <p:cNvSpPr/>
          <p:nvPr/>
        </p:nvSpPr>
        <p:spPr>
          <a:xfrm>
            <a:off x="3065834" y="3896545"/>
            <a:ext cx="2191611" cy="515433"/>
          </a:xfrm>
          <a:prstGeom prst="roundRect">
            <a:avLst/>
          </a:prstGeom>
          <a:solidFill>
            <a:srgbClr val="005386"/>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OA/</a:t>
            </a:r>
            <a:r>
              <a:rPr lang="zh-CN" altLang="en-US" sz="1200" b="1" dirty="0" smtClean="0">
                <a:solidFill>
                  <a:schemeClr val="bg1"/>
                </a:solidFill>
              </a:rPr>
              <a:t>预算系统</a:t>
            </a:r>
            <a:endParaRPr lang="zh-CN" altLang="en-US" sz="1200" b="1" dirty="0">
              <a:solidFill>
                <a:schemeClr val="bg1"/>
              </a:solidFill>
            </a:endParaRPr>
          </a:p>
        </p:txBody>
      </p:sp>
      <p:sp>
        <p:nvSpPr>
          <p:cNvPr id="95" name="Rounded Rectangle 19"/>
          <p:cNvSpPr/>
          <p:nvPr/>
        </p:nvSpPr>
        <p:spPr>
          <a:xfrm>
            <a:off x="5359345" y="3896546"/>
            <a:ext cx="1558597" cy="515433"/>
          </a:xfrm>
          <a:prstGeom prst="round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5386"/>
                </a:solidFill>
              </a:rPr>
              <a:t>加密系统</a:t>
            </a:r>
          </a:p>
        </p:txBody>
      </p:sp>
      <p:sp>
        <p:nvSpPr>
          <p:cNvPr id="97" name="Rectangle 10"/>
          <p:cNvSpPr/>
          <p:nvPr/>
        </p:nvSpPr>
        <p:spPr>
          <a:xfrm>
            <a:off x="2304079" y="3242058"/>
            <a:ext cx="1202482"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rgbClr val="005386"/>
                </a:solidFill>
              </a:rPr>
              <a:t>BOM</a:t>
            </a:r>
            <a:r>
              <a:rPr lang="zh-CN" altLang="en-US" sz="1100" dirty="0" smtClean="0">
                <a:solidFill>
                  <a:srgbClr val="005386"/>
                </a:solidFill>
              </a:rPr>
              <a:t>与交付件</a:t>
            </a:r>
            <a:endParaRPr lang="zh-CN" altLang="en-US" sz="1100" dirty="0">
              <a:solidFill>
                <a:srgbClr val="005386"/>
              </a:solidFill>
            </a:endParaRPr>
          </a:p>
        </p:txBody>
      </p:sp>
      <p:sp>
        <p:nvSpPr>
          <p:cNvPr id="98" name="Up-Down Arrow 30"/>
          <p:cNvSpPr/>
          <p:nvPr/>
        </p:nvSpPr>
        <p:spPr>
          <a:xfrm>
            <a:off x="3800491" y="3597277"/>
            <a:ext cx="339457" cy="303733"/>
          </a:xfrm>
          <a:prstGeom prst="upDownArrow">
            <a:avLst>
              <a:gd name="adj1" fmla="val 50000"/>
              <a:gd name="adj2" fmla="val 37368"/>
            </a:avLst>
          </a:prstGeom>
          <a:no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Rectangle 10"/>
          <p:cNvSpPr/>
          <p:nvPr/>
        </p:nvSpPr>
        <p:spPr>
          <a:xfrm>
            <a:off x="3597479" y="3239477"/>
            <a:ext cx="1545623"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005386"/>
                </a:solidFill>
              </a:rPr>
              <a:t>投资分解与费用申请</a:t>
            </a:r>
            <a:endParaRPr lang="zh-CN" altLang="en-US" sz="1100" dirty="0">
              <a:solidFill>
                <a:srgbClr val="005386"/>
              </a:solidFill>
            </a:endParaRPr>
          </a:p>
        </p:txBody>
      </p:sp>
      <p:sp>
        <p:nvSpPr>
          <p:cNvPr id="101" name="Rounded Rectangle 19"/>
          <p:cNvSpPr/>
          <p:nvPr/>
        </p:nvSpPr>
        <p:spPr>
          <a:xfrm>
            <a:off x="7019843" y="3896544"/>
            <a:ext cx="1682198" cy="515433"/>
          </a:xfrm>
          <a:prstGeom prst="round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005386"/>
                </a:solidFill>
              </a:rPr>
              <a:t>企业</a:t>
            </a:r>
            <a:r>
              <a:rPr lang="zh-CN" altLang="en-US" sz="1200" b="1" dirty="0" smtClean="0">
                <a:solidFill>
                  <a:srgbClr val="005386"/>
                </a:solidFill>
              </a:rPr>
              <a:t>邮</a:t>
            </a:r>
            <a:r>
              <a:rPr lang="zh-CN" altLang="en-US" sz="1200" b="1" dirty="0">
                <a:solidFill>
                  <a:srgbClr val="005386"/>
                </a:solidFill>
              </a:rPr>
              <a:t>件系统</a:t>
            </a:r>
          </a:p>
        </p:txBody>
      </p:sp>
      <p:sp>
        <p:nvSpPr>
          <p:cNvPr id="102" name="Rectangle 10"/>
          <p:cNvSpPr/>
          <p:nvPr/>
        </p:nvSpPr>
        <p:spPr>
          <a:xfrm>
            <a:off x="5329480" y="3239477"/>
            <a:ext cx="1545623"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005386"/>
                </a:solidFill>
              </a:rPr>
              <a:t>数据加解密</a:t>
            </a:r>
            <a:endParaRPr lang="zh-CN" altLang="en-US" sz="1100" dirty="0">
              <a:solidFill>
                <a:srgbClr val="005386"/>
              </a:solidFill>
            </a:endParaRPr>
          </a:p>
        </p:txBody>
      </p:sp>
      <p:sp>
        <p:nvSpPr>
          <p:cNvPr id="103" name="Up-Down Arrow 30"/>
          <p:cNvSpPr/>
          <p:nvPr/>
        </p:nvSpPr>
        <p:spPr>
          <a:xfrm>
            <a:off x="5843829" y="3592812"/>
            <a:ext cx="339457" cy="303733"/>
          </a:xfrm>
          <a:prstGeom prst="upDownArrow">
            <a:avLst>
              <a:gd name="adj1" fmla="val 50000"/>
              <a:gd name="adj2" fmla="val 37368"/>
            </a:avLst>
          </a:prstGeom>
          <a:no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4" name="Up-Down Arrow 30"/>
          <p:cNvSpPr/>
          <p:nvPr/>
        </p:nvSpPr>
        <p:spPr>
          <a:xfrm>
            <a:off x="7551461" y="3581516"/>
            <a:ext cx="339457" cy="303733"/>
          </a:xfrm>
          <a:prstGeom prst="upDownArrow">
            <a:avLst>
              <a:gd name="adj1" fmla="val 50000"/>
              <a:gd name="adj2" fmla="val 37368"/>
            </a:avLst>
          </a:prstGeom>
          <a:no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Rectangle 10"/>
          <p:cNvSpPr/>
          <p:nvPr/>
        </p:nvSpPr>
        <p:spPr>
          <a:xfrm>
            <a:off x="7015759" y="3256082"/>
            <a:ext cx="1636922" cy="292646"/>
          </a:xfrm>
          <a:prstGeom prst="rect">
            <a:avLst/>
          </a:prstGeom>
          <a:solidFill>
            <a:schemeClr val="bg1">
              <a:lumMod val="95000"/>
            </a:schemeClr>
          </a:solidFill>
          <a:ln w="9525">
            <a:solidFill>
              <a:srgbClr val="005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rgbClr val="005386"/>
                </a:solidFill>
              </a:rPr>
              <a:t>邮</a:t>
            </a:r>
            <a:r>
              <a:rPr lang="zh-CN" altLang="en-US" sz="1100" dirty="0" smtClean="0">
                <a:solidFill>
                  <a:srgbClr val="005386"/>
                </a:solidFill>
              </a:rPr>
              <a:t>件通知</a:t>
            </a:r>
            <a:endParaRPr lang="zh-CN" altLang="en-US" sz="1100" dirty="0">
              <a:solidFill>
                <a:srgbClr val="005386"/>
              </a:solidFill>
            </a:endParaRPr>
          </a:p>
        </p:txBody>
      </p:sp>
      <p:sp>
        <p:nvSpPr>
          <p:cNvPr id="106" name="Rectangle 9"/>
          <p:cNvSpPr/>
          <p:nvPr/>
        </p:nvSpPr>
        <p:spPr>
          <a:xfrm>
            <a:off x="398069" y="927139"/>
            <a:ext cx="568862" cy="2654377"/>
          </a:xfrm>
          <a:prstGeom prst="rect">
            <a:avLst/>
          </a:prstGeom>
          <a:solidFill>
            <a:srgbClr val="005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smtClean="0">
                <a:latin typeface="Century Gothic" panose="020B0502020202020204" pitchFamily="34" charset="0"/>
                <a:ea typeface="微软雅黑" panose="020B0503020204020204" pitchFamily="34" charset="-122"/>
              </a:rPr>
              <a:t>PM</a:t>
            </a:r>
          </a:p>
          <a:p>
            <a:r>
              <a:rPr lang="zh-CN" altLang="en-US" sz="1400" b="1" dirty="0">
                <a:latin typeface="Century Gothic" panose="020B0502020202020204" pitchFamily="34" charset="0"/>
                <a:ea typeface="微软雅黑" panose="020B0503020204020204" pitchFamily="34" charset="-122"/>
              </a:rPr>
              <a:t>系统</a:t>
            </a:r>
          </a:p>
        </p:txBody>
      </p:sp>
    </p:spTree>
    <p:extLst>
      <p:ext uri="{BB962C8B-B14F-4D97-AF65-F5344CB8AC3E}">
        <p14:creationId xmlns:p14="http://schemas.microsoft.com/office/powerpoint/2010/main" val="2383010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endParaRPr lang="zh-CN" altLang="en-US" dirty="0">
              <a:solidFill>
                <a:srgbClr val="00CC00"/>
              </a:solidFill>
            </a:endParaRPr>
          </a:p>
        </p:txBody>
      </p:sp>
      <p:sp>
        <p:nvSpPr>
          <p:cNvPr id="9" name="矩形 8"/>
          <p:cNvSpPr/>
          <p:nvPr/>
        </p:nvSpPr>
        <p:spPr>
          <a:xfrm>
            <a:off x="3245893" y="633514"/>
            <a:ext cx="939412"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652087" y="1442546"/>
            <a:ext cx="4350024" cy="1723920"/>
          </a:xfrm>
          <a:prstGeom prst="rect">
            <a:avLst/>
          </a:prstGeom>
        </p:spPr>
      </p:pic>
    </p:spTree>
    <p:extLst>
      <p:ext uri="{BB962C8B-B14F-4D97-AF65-F5344CB8AC3E}">
        <p14:creationId xmlns:p14="http://schemas.microsoft.com/office/powerpoint/2010/main" val="4092808269"/>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2" y="143591"/>
            <a:ext cx="4631057" cy="465947"/>
          </a:xfrm>
        </p:spPr>
        <p:txBody>
          <a:bodyPr vert="horz" lIns="87916" tIns="43957" rIns="87916" bIns="43957" rtlCol="0" anchor="ctr">
            <a:noAutofit/>
          </a:bodyPr>
          <a:lstStyle/>
          <a:p>
            <a:pPr fontAlgn="base">
              <a:spcAft>
                <a:spcPct val="0"/>
              </a:spcAft>
            </a:pPr>
            <a:r>
              <a:rPr lang="en-US" altLang="zh-CN" dirty="0" smtClean="0"/>
              <a:t>6</a:t>
            </a:r>
            <a:r>
              <a:rPr lang="zh-CN" altLang="en-US" dirty="0" smtClean="0"/>
              <a:t>、领导查阅</a:t>
            </a:r>
            <a:r>
              <a:rPr lang="en-US" altLang="zh-CN" dirty="0" smtClean="0"/>
              <a:t>-</a:t>
            </a:r>
            <a:r>
              <a:rPr lang="zh-CN" altLang="en-US" dirty="0" smtClean="0">
                <a:solidFill>
                  <a:srgbClr val="00CC00"/>
                </a:solidFill>
              </a:rPr>
              <a:t>项目问题</a:t>
            </a:r>
            <a:r>
              <a:rPr lang="en-US" altLang="zh-CN" dirty="0" smtClean="0">
                <a:solidFill>
                  <a:srgbClr val="00CC00"/>
                </a:solidFill>
              </a:rPr>
              <a:t>/</a:t>
            </a:r>
            <a:r>
              <a:rPr lang="zh-CN" altLang="en-US" dirty="0" smtClean="0">
                <a:solidFill>
                  <a:srgbClr val="00CC00"/>
                </a:solidFill>
              </a:rPr>
              <a:t>任务监控</a:t>
            </a:r>
            <a:endParaRPr lang="zh-CN" altLang="en-US" dirty="0">
              <a:solidFill>
                <a:srgbClr val="00CC00"/>
              </a:solidFill>
            </a:endParaRPr>
          </a:p>
        </p:txBody>
      </p:sp>
      <p:sp>
        <p:nvSpPr>
          <p:cNvPr id="9" name="文本框 8"/>
          <p:cNvSpPr txBox="1"/>
          <p:nvPr/>
        </p:nvSpPr>
        <p:spPr>
          <a:xfrm>
            <a:off x="4717988" y="3129456"/>
            <a:ext cx="4350006" cy="1340069"/>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项目组织的领导，</a:t>
            </a:r>
            <a:r>
              <a:rPr lang="en-US" altLang="zh-CN" sz="1400" dirty="0" smtClean="0">
                <a:solidFill>
                  <a:srgbClr val="7030A0"/>
                </a:solidFill>
              </a:rPr>
              <a:t>PX</a:t>
            </a:r>
            <a:r>
              <a:rPr lang="zh-CN" altLang="en-US" sz="1400" dirty="0" smtClean="0">
                <a:solidFill>
                  <a:srgbClr val="7030A0"/>
                </a:solidFill>
              </a:rPr>
              <a:t>、</a:t>
            </a:r>
            <a:r>
              <a:rPr lang="en-US" altLang="zh-CN" sz="1400" dirty="0" smtClean="0">
                <a:solidFill>
                  <a:srgbClr val="7030A0"/>
                </a:solidFill>
              </a:rPr>
              <a:t>PM</a:t>
            </a:r>
            <a:r>
              <a:rPr lang="zh-CN" altLang="en-US" sz="1400" dirty="0" smtClean="0">
                <a:solidFill>
                  <a:srgbClr val="7030A0"/>
                </a:solidFill>
              </a:rPr>
              <a:t>可以通过项目任务监控和项目问题监控查看下属的工作</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行政组织</a:t>
            </a:r>
            <a:r>
              <a:rPr lang="zh-CN" altLang="en-US" sz="1400" dirty="0">
                <a:solidFill>
                  <a:srgbClr val="7030A0"/>
                </a:solidFill>
              </a:rPr>
              <a:t>的领导</a:t>
            </a:r>
            <a:r>
              <a:rPr lang="zh-CN" altLang="en-US" sz="1400" dirty="0" smtClean="0">
                <a:solidFill>
                  <a:srgbClr val="7030A0"/>
                </a:solidFill>
              </a:rPr>
              <a:t>，部长、经理可以通过组织任务</a:t>
            </a:r>
            <a:r>
              <a:rPr lang="zh-CN" altLang="en-US" sz="1400" dirty="0">
                <a:solidFill>
                  <a:srgbClr val="7030A0"/>
                </a:solidFill>
              </a:rPr>
              <a:t>监控</a:t>
            </a:r>
            <a:r>
              <a:rPr lang="zh-CN" altLang="en-US" sz="1400" dirty="0" smtClean="0">
                <a:solidFill>
                  <a:srgbClr val="7030A0"/>
                </a:solidFill>
              </a:rPr>
              <a:t>和组织问题</a:t>
            </a:r>
            <a:r>
              <a:rPr lang="zh-CN" altLang="en-US" sz="1400" dirty="0">
                <a:solidFill>
                  <a:srgbClr val="7030A0"/>
                </a:solidFill>
              </a:rPr>
              <a:t>监控查看下属的</a:t>
            </a:r>
            <a:r>
              <a:rPr lang="zh-CN" altLang="en-US" sz="1400" dirty="0" smtClean="0">
                <a:solidFill>
                  <a:srgbClr val="7030A0"/>
                </a:solidFill>
              </a:rPr>
              <a:t>工作</a:t>
            </a:r>
            <a:endParaRPr lang="en-US" altLang="zh-CN" sz="1400" dirty="0">
              <a:solidFill>
                <a:srgbClr val="7030A0"/>
              </a:solidFill>
            </a:endParaRPr>
          </a:p>
        </p:txBody>
      </p:sp>
      <p:sp>
        <p:nvSpPr>
          <p:cNvPr id="6" name="标题 4"/>
          <p:cNvSpPr txBox="1">
            <a:spLocks/>
          </p:cNvSpPr>
          <p:nvPr/>
        </p:nvSpPr>
        <p:spPr>
          <a:xfrm>
            <a:off x="1706417" y="483414"/>
            <a:ext cx="2408384"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zh-CN" altLang="en-US" dirty="0" smtClean="0">
                <a:solidFill>
                  <a:srgbClr val="00CC00"/>
                </a:solidFill>
              </a:rPr>
              <a:t>组织问题</a:t>
            </a:r>
            <a:r>
              <a:rPr lang="en-US" altLang="zh-CN" dirty="0" smtClean="0">
                <a:solidFill>
                  <a:srgbClr val="00CC00"/>
                </a:solidFill>
              </a:rPr>
              <a:t>/</a:t>
            </a:r>
            <a:r>
              <a:rPr lang="zh-CN" altLang="en-US" dirty="0" smtClean="0">
                <a:solidFill>
                  <a:srgbClr val="00CC00"/>
                </a:solidFill>
              </a:rPr>
              <a:t>任务监控</a:t>
            </a:r>
            <a:endParaRPr lang="zh-CN" altLang="en-US" dirty="0">
              <a:solidFill>
                <a:srgbClr val="00CC00"/>
              </a:solidFill>
            </a:endParaRPr>
          </a:p>
        </p:txBody>
      </p:sp>
      <p:pic>
        <p:nvPicPr>
          <p:cNvPr id="7" name="图片 6"/>
          <p:cNvPicPr>
            <a:picLocks noChangeAspect="1"/>
          </p:cNvPicPr>
          <p:nvPr/>
        </p:nvPicPr>
        <p:blipFill>
          <a:blip r:embed="rId2"/>
          <a:stretch>
            <a:fillRect/>
          </a:stretch>
        </p:blipFill>
        <p:spPr>
          <a:xfrm>
            <a:off x="0" y="1563159"/>
            <a:ext cx="9144000" cy="3580342"/>
          </a:xfrm>
          <a:prstGeom prst="rect">
            <a:avLst/>
          </a:prstGeom>
        </p:spPr>
      </p:pic>
      <p:pic>
        <p:nvPicPr>
          <p:cNvPr id="8" name="图片 7"/>
          <p:cNvPicPr>
            <a:picLocks noChangeAspect="1"/>
          </p:cNvPicPr>
          <p:nvPr/>
        </p:nvPicPr>
        <p:blipFill>
          <a:blip r:embed="rId3"/>
          <a:stretch>
            <a:fillRect/>
          </a:stretch>
        </p:blipFill>
        <p:spPr>
          <a:xfrm>
            <a:off x="5060730" y="99643"/>
            <a:ext cx="3925615" cy="1555726"/>
          </a:xfrm>
          <a:prstGeom prst="rect">
            <a:avLst/>
          </a:prstGeom>
        </p:spPr>
      </p:pic>
      <p:sp>
        <p:nvSpPr>
          <p:cNvPr id="10" name="矩形 9"/>
          <p:cNvSpPr/>
          <p:nvPr/>
        </p:nvSpPr>
        <p:spPr>
          <a:xfrm>
            <a:off x="6672910" y="89072"/>
            <a:ext cx="1485745" cy="67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87060" y="2899810"/>
            <a:ext cx="4156940" cy="135064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项目领导包括</a:t>
            </a:r>
            <a:r>
              <a:rPr lang="en-US" altLang="zh-CN" sz="1400" dirty="0" smtClean="0">
                <a:solidFill>
                  <a:srgbClr val="7030A0"/>
                </a:solidFill>
              </a:rPr>
              <a:t>PX</a:t>
            </a:r>
            <a:r>
              <a:rPr lang="zh-CN" altLang="en-US" sz="1400" dirty="0" smtClean="0">
                <a:solidFill>
                  <a:srgbClr val="7030A0"/>
                </a:solidFill>
              </a:rPr>
              <a:t>，</a:t>
            </a:r>
            <a:r>
              <a:rPr lang="en-US" altLang="zh-CN" sz="1400" dirty="0" smtClean="0">
                <a:solidFill>
                  <a:srgbClr val="7030A0"/>
                </a:solidFill>
              </a:rPr>
              <a:t>PM</a:t>
            </a:r>
            <a:r>
              <a:rPr lang="zh-CN" altLang="en-US" sz="1400" dirty="0" smtClean="0">
                <a:solidFill>
                  <a:srgbClr val="7030A0"/>
                </a:solidFill>
              </a:rPr>
              <a:t>登录系统后在任务</a:t>
            </a:r>
            <a:r>
              <a:rPr lang="en-US" altLang="zh-CN" sz="1400" dirty="0" smtClean="0">
                <a:solidFill>
                  <a:srgbClr val="7030A0"/>
                </a:solidFill>
              </a:rPr>
              <a:t>/</a:t>
            </a:r>
            <a:r>
              <a:rPr lang="zh-CN" altLang="en-US" sz="1400" dirty="0" smtClean="0">
                <a:solidFill>
                  <a:srgbClr val="7030A0"/>
                </a:solidFill>
              </a:rPr>
              <a:t>问题监控中可以看到项目下属的项目任务和问题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行政领导包括部长，经理登录</a:t>
            </a:r>
            <a:r>
              <a:rPr lang="zh-CN" altLang="en-US" sz="1400" dirty="0">
                <a:solidFill>
                  <a:srgbClr val="7030A0"/>
                </a:solidFill>
              </a:rPr>
              <a:t>系统后在任务</a:t>
            </a:r>
            <a:r>
              <a:rPr lang="en-US" altLang="zh-CN" sz="1400" dirty="0">
                <a:solidFill>
                  <a:srgbClr val="7030A0"/>
                </a:solidFill>
              </a:rPr>
              <a:t>/</a:t>
            </a:r>
            <a:r>
              <a:rPr lang="zh-CN" altLang="en-US" sz="1400" dirty="0">
                <a:solidFill>
                  <a:srgbClr val="7030A0"/>
                </a:solidFill>
              </a:rPr>
              <a:t>问题监控中可以</a:t>
            </a:r>
            <a:r>
              <a:rPr lang="zh-CN" altLang="en-US" sz="1400" dirty="0" smtClean="0">
                <a:solidFill>
                  <a:srgbClr val="7030A0"/>
                </a:solidFill>
              </a:rPr>
              <a:t>看到行政下属</a:t>
            </a:r>
            <a:r>
              <a:rPr lang="zh-CN" altLang="en-US" sz="1400" dirty="0">
                <a:solidFill>
                  <a:srgbClr val="7030A0"/>
                </a:solidFill>
              </a:rPr>
              <a:t>的项目任务和问题</a:t>
            </a:r>
            <a:endParaRPr lang="en-US" altLang="zh-CN" sz="1400" dirty="0">
              <a:solidFill>
                <a:srgbClr val="7030A0"/>
              </a:solidFill>
            </a:endParaRPr>
          </a:p>
        </p:txBody>
      </p:sp>
    </p:spTree>
    <p:extLst>
      <p:ext uri="{BB962C8B-B14F-4D97-AF65-F5344CB8AC3E}">
        <p14:creationId xmlns:p14="http://schemas.microsoft.com/office/powerpoint/2010/main" val="649262190"/>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46814" y="2448668"/>
            <a:ext cx="3917121" cy="460028"/>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可以通过项目的看板总体预览整个项目的情况</a:t>
            </a:r>
            <a:endParaRPr lang="en-US" altLang="zh-CN" sz="1400" dirty="0">
              <a:solidFill>
                <a:srgbClr val="7030A0"/>
              </a:solidFill>
            </a:endParaRPr>
          </a:p>
        </p:txBody>
      </p:sp>
      <p:sp>
        <p:nvSpPr>
          <p:cNvPr id="5" name="标题 4"/>
          <p:cNvSpPr>
            <a:spLocks noGrp="1"/>
          </p:cNvSpPr>
          <p:nvPr>
            <p:ph type="title"/>
          </p:nvPr>
        </p:nvSpPr>
        <p:spPr>
          <a:xfrm>
            <a:off x="177163" y="143591"/>
            <a:ext cx="4728212" cy="465947"/>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r>
              <a:rPr lang="en-US" altLang="zh-CN" dirty="0" smtClean="0"/>
              <a:t>- </a:t>
            </a:r>
            <a:r>
              <a:rPr lang="zh-CN" altLang="en-US" dirty="0" smtClean="0">
                <a:solidFill>
                  <a:srgbClr val="00CC00"/>
                </a:solidFill>
              </a:rPr>
              <a:t>查看看板</a:t>
            </a:r>
            <a:r>
              <a:rPr lang="zh-CN" altLang="en-US" smtClean="0">
                <a:solidFill>
                  <a:srgbClr val="00CC00"/>
                </a:solidFill>
              </a:rPr>
              <a:t>和报表</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5068613" y="70946"/>
            <a:ext cx="3925615" cy="1555726"/>
          </a:xfrm>
          <a:prstGeom prst="rect">
            <a:avLst/>
          </a:prstGeom>
        </p:spPr>
      </p:pic>
      <p:sp>
        <p:nvSpPr>
          <p:cNvPr id="10" name="矩形 9"/>
          <p:cNvSpPr/>
          <p:nvPr/>
        </p:nvSpPr>
        <p:spPr>
          <a:xfrm>
            <a:off x="6713975" y="958850"/>
            <a:ext cx="1248925"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4328"/>
            <a:ext cx="9144000" cy="4519172"/>
          </a:xfrm>
          <a:prstGeom prst="rect">
            <a:avLst/>
          </a:prstGeom>
        </p:spPr>
      </p:pic>
    </p:spTree>
    <p:extLst>
      <p:ext uri="{BB962C8B-B14F-4D97-AF65-F5344CB8AC3E}">
        <p14:creationId xmlns:p14="http://schemas.microsoft.com/office/powerpoint/2010/main" val="16294639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69254" y="2190043"/>
            <a:ext cx="6258911" cy="1332396"/>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系统根据登录进来的人的身份决定可以看到的投资数据，系统中可看到的投资数据本身就可以导出</a:t>
            </a:r>
            <a:r>
              <a:rPr lang="en-US" altLang="zh-CN" sz="1400" dirty="0" smtClean="0">
                <a:solidFill>
                  <a:srgbClr val="7030A0"/>
                </a:solidFill>
              </a:rPr>
              <a:t>Excel</a:t>
            </a:r>
            <a:r>
              <a:rPr lang="zh-CN" altLang="en-US" sz="1400" dirty="0" smtClean="0">
                <a:solidFill>
                  <a:srgbClr val="7030A0"/>
                </a:solidFill>
              </a:rPr>
              <a:t>，属于基本的报表</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成本</a:t>
            </a:r>
            <a:r>
              <a:rPr lang="zh-CN" altLang="en-US" sz="1400" dirty="0">
                <a:solidFill>
                  <a:srgbClr val="7030A0"/>
                </a:solidFill>
              </a:rPr>
              <a:t>管制组可以</a:t>
            </a:r>
            <a:r>
              <a:rPr lang="zh-CN" altLang="en-US" sz="1400" dirty="0" smtClean="0">
                <a:solidFill>
                  <a:srgbClr val="7030A0"/>
                </a:solidFill>
              </a:rPr>
              <a:t>生成  公司</a:t>
            </a:r>
            <a:r>
              <a:rPr lang="zh-CN" altLang="en-US" sz="1400" dirty="0">
                <a:solidFill>
                  <a:srgbClr val="7030A0"/>
                </a:solidFill>
              </a:rPr>
              <a:t>级汇总报表、投资对比</a:t>
            </a:r>
            <a:r>
              <a:rPr lang="zh-CN" altLang="en-US" sz="1400" dirty="0" smtClean="0">
                <a:solidFill>
                  <a:srgbClr val="7030A0"/>
                </a:solidFill>
              </a:rPr>
              <a:t>报表</a:t>
            </a:r>
            <a:r>
              <a:rPr lang="zh-CN" altLang="en-US" sz="1400" dirty="0">
                <a:solidFill>
                  <a:srgbClr val="7030A0"/>
                </a:solidFill>
              </a:rPr>
              <a:t>、部门汇总报表</a:t>
            </a:r>
            <a:r>
              <a:rPr lang="zh-CN" altLang="en-US" sz="1400" dirty="0" smtClean="0">
                <a:solidFill>
                  <a:srgbClr val="7030A0"/>
                </a:solidFill>
              </a:rPr>
              <a:t>、</a:t>
            </a:r>
            <a:r>
              <a:rPr lang="zh-CN" altLang="en-US" sz="1400" dirty="0">
                <a:solidFill>
                  <a:srgbClr val="7030A0"/>
                </a:solidFill>
              </a:rPr>
              <a:t>部门明细</a:t>
            </a:r>
            <a:r>
              <a:rPr lang="zh-CN" altLang="en-US" sz="1400" dirty="0" smtClean="0">
                <a:solidFill>
                  <a:srgbClr val="7030A0"/>
                </a:solidFill>
              </a:rPr>
              <a:t>报表，领导或其它单位需要这</a:t>
            </a:r>
            <a:r>
              <a:rPr lang="en-US" altLang="zh-CN" sz="1400" dirty="0" smtClean="0">
                <a:solidFill>
                  <a:srgbClr val="7030A0"/>
                </a:solidFill>
              </a:rPr>
              <a:t>4</a:t>
            </a:r>
            <a:r>
              <a:rPr lang="zh-CN" altLang="en-US" sz="1400" dirty="0" smtClean="0">
                <a:solidFill>
                  <a:srgbClr val="7030A0"/>
                </a:solidFill>
              </a:rPr>
              <a:t>种报表时由成本管制组生成后发送</a:t>
            </a:r>
            <a:endParaRPr lang="en-US" altLang="zh-CN" sz="1400" dirty="0">
              <a:solidFill>
                <a:srgbClr val="7030A0"/>
              </a:solidFill>
            </a:endParaRPr>
          </a:p>
        </p:txBody>
      </p:sp>
      <p:sp>
        <p:nvSpPr>
          <p:cNvPr id="5" name="标题 4"/>
          <p:cNvSpPr>
            <a:spLocks noGrp="1"/>
          </p:cNvSpPr>
          <p:nvPr>
            <p:ph type="title"/>
          </p:nvPr>
        </p:nvSpPr>
        <p:spPr>
          <a:xfrm>
            <a:off x="177163" y="143591"/>
            <a:ext cx="4728212" cy="465947"/>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r>
              <a:rPr lang="en-US" altLang="zh-CN" dirty="0" smtClean="0"/>
              <a:t>- </a:t>
            </a:r>
            <a:r>
              <a:rPr lang="zh-CN" altLang="en-US" dirty="0" smtClean="0">
                <a:solidFill>
                  <a:srgbClr val="00CC00"/>
                </a:solidFill>
              </a:rPr>
              <a:t>查看看板和报表</a:t>
            </a:r>
            <a:r>
              <a:rPr lang="en-US" altLang="zh-CN" dirty="0" smtClean="0">
                <a:solidFill>
                  <a:srgbClr val="00CC00"/>
                </a:solidFill>
              </a:rPr>
              <a:t>-</a:t>
            </a:r>
            <a:r>
              <a:rPr lang="zh-CN" altLang="en-US" dirty="0" smtClean="0">
                <a:solidFill>
                  <a:srgbClr val="00CC00"/>
                </a:solidFill>
              </a:rPr>
              <a:t>投资报表</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5068613" y="70946"/>
            <a:ext cx="3925615" cy="1555726"/>
          </a:xfrm>
          <a:prstGeom prst="rect">
            <a:avLst/>
          </a:prstGeom>
        </p:spPr>
      </p:pic>
      <p:sp>
        <p:nvSpPr>
          <p:cNvPr id="9" name="矩形 8"/>
          <p:cNvSpPr/>
          <p:nvPr/>
        </p:nvSpPr>
        <p:spPr>
          <a:xfrm>
            <a:off x="8288775" y="752414"/>
            <a:ext cx="705453" cy="257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0" y="1711090"/>
            <a:ext cx="9131995" cy="2290302"/>
          </a:xfrm>
          <a:prstGeom prst="rect">
            <a:avLst/>
          </a:prstGeom>
        </p:spPr>
      </p:pic>
      <p:pic>
        <p:nvPicPr>
          <p:cNvPr id="4" name="图片 3"/>
          <p:cNvPicPr>
            <a:picLocks noChangeAspect="1"/>
          </p:cNvPicPr>
          <p:nvPr/>
        </p:nvPicPr>
        <p:blipFill>
          <a:blip r:embed="rId4"/>
          <a:stretch>
            <a:fillRect/>
          </a:stretch>
        </p:blipFill>
        <p:spPr>
          <a:xfrm>
            <a:off x="-27442" y="1626672"/>
            <a:ext cx="9171442" cy="2980718"/>
          </a:xfrm>
          <a:prstGeom prst="rect">
            <a:avLst/>
          </a:prstGeom>
        </p:spPr>
      </p:pic>
      <p:pic>
        <p:nvPicPr>
          <p:cNvPr id="6" name="图片 5"/>
          <p:cNvPicPr>
            <a:picLocks noChangeAspect="1"/>
          </p:cNvPicPr>
          <p:nvPr/>
        </p:nvPicPr>
        <p:blipFill>
          <a:blip r:embed="rId5"/>
          <a:stretch>
            <a:fillRect/>
          </a:stretch>
        </p:blipFill>
        <p:spPr>
          <a:xfrm>
            <a:off x="-27442" y="1626672"/>
            <a:ext cx="9144000" cy="2953457"/>
          </a:xfrm>
          <a:prstGeom prst="rect">
            <a:avLst/>
          </a:prstGeom>
        </p:spPr>
      </p:pic>
    </p:spTree>
    <p:extLst>
      <p:ext uri="{BB962C8B-B14F-4D97-AF65-F5344CB8AC3E}">
        <p14:creationId xmlns:p14="http://schemas.microsoft.com/office/powerpoint/2010/main" val="33863734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728212" cy="465947"/>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r>
              <a:rPr lang="en-US" altLang="zh-CN" dirty="0" smtClean="0"/>
              <a:t>- </a:t>
            </a:r>
            <a:r>
              <a:rPr lang="zh-CN" altLang="en-US" dirty="0" smtClean="0">
                <a:solidFill>
                  <a:srgbClr val="00CC00"/>
                </a:solidFill>
              </a:rPr>
              <a:t>查看看板和报表</a:t>
            </a:r>
            <a:r>
              <a:rPr lang="en-US" altLang="zh-CN" dirty="0" smtClean="0">
                <a:solidFill>
                  <a:srgbClr val="00CC00"/>
                </a:solidFill>
              </a:rPr>
              <a:t>-</a:t>
            </a:r>
            <a:r>
              <a:rPr lang="zh-CN" altLang="en-US" dirty="0" smtClean="0">
                <a:solidFill>
                  <a:srgbClr val="00CC00"/>
                </a:solidFill>
              </a:rPr>
              <a:t>问题报表</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5068613" y="70946"/>
            <a:ext cx="3925615" cy="1555726"/>
          </a:xfrm>
          <a:prstGeom prst="rect">
            <a:avLst/>
          </a:prstGeom>
        </p:spPr>
      </p:pic>
      <p:sp>
        <p:nvSpPr>
          <p:cNvPr id="9" name="矩形 8"/>
          <p:cNvSpPr/>
          <p:nvPr/>
        </p:nvSpPr>
        <p:spPr>
          <a:xfrm>
            <a:off x="8288775" y="1019114"/>
            <a:ext cx="705453" cy="257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521043" y="2038625"/>
            <a:ext cx="3120458" cy="1120666"/>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不同部门的人可以导出相应的问题数据为</a:t>
            </a:r>
            <a:r>
              <a:rPr lang="en-US" altLang="zh-CN" sz="1400" dirty="0" smtClean="0">
                <a:solidFill>
                  <a:srgbClr val="7030A0"/>
                </a:solidFill>
              </a:rPr>
              <a:t>Excel</a:t>
            </a:r>
            <a:r>
              <a:rPr lang="zh-CN" altLang="en-US" sz="1400" dirty="0" smtClean="0">
                <a:solidFill>
                  <a:srgbClr val="7030A0"/>
                </a:solidFill>
              </a:rPr>
              <a:t>，属于基本的报表</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也可以生成汇总报表</a:t>
            </a:r>
            <a:endParaRPr lang="en-US" altLang="zh-CN" sz="1400" dirty="0">
              <a:solidFill>
                <a:srgbClr val="7030A0"/>
              </a:solidFill>
            </a:endParaRPr>
          </a:p>
        </p:txBody>
      </p:sp>
      <p:pic>
        <p:nvPicPr>
          <p:cNvPr id="2" name="图片 1"/>
          <p:cNvPicPr>
            <a:picLocks noChangeAspect="1"/>
          </p:cNvPicPr>
          <p:nvPr/>
        </p:nvPicPr>
        <p:blipFill>
          <a:blip r:embed="rId3"/>
          <a:stretch>
            <a:fillRect/>
          </a:stretch>
        </p:blipFill>
        <p:spPr>
          <a:xfrm>
            <a:off x="177163" y="696554"/>
            <a:ext cx="4622536" cy="3804807"/>
          </a:xfrm>
          <a:prstGeom prst="rect">
            <a:avLst/>
          </a:prstGeom>
        </p:spPr>
      </p:pic>
    </p:spTree>
    <p:extLst>
      <p:ext uri="{BB962C8B-B14F-4D97-AF65-F5344CB8AC3E}">
        <p14:creationId xmlns:p14="http://schemas.microsoft.com/office/powerpoint/2010/main" val="1143789710"/>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139316"/>
            <a:ext cx="7286170" cy="4004184"/>
          </a:xfrm>
          <a:prstGeom prst="rect">
            <a:avLst/>
          </a:prstGeom>
        </p:spPr>
      </p:pic>
      <p:sp>
        <p:nvSpPr>
          <p:cNvPr id="10" name="文本框 9"/>
          <p:cNvSpPr txBox="1"/>
          <p:nvPr/>
        </p:nvSpPr>
        <p:spPr>
          <a:xfrm>
            <a:off x="3889487" y="2344720"/>
            <a:ext cx="5268686" cy="1381956"/>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选择需要的问题后，可以点击问题进度面板按钮来进行统计</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可以选择不同的面板属性，以不同的方式进行汇总，例如选择对策人组则按照组来统计，选择区分、类别等均可分别统计</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比较特殊的是发生车号，会将车号拆开统计</a:t>
            </a:r>
            <a:endParaRPr lang="en-US" altLang="zh-CN" sz="1400" dirty="0">
              <a:solidFill>
                <a:srgbClr val="7030A0"/>
              </a:solidFill>
            </a:endParaRPr>
          </a:p>
        </p:txBody>
      </p:sp>
      <p:sp>
        <p:nvSpPr>
          <p:cNvPr id="5" name="标题 4"/>
          <p:cNvSpPr>
            <a:spLocks noGrp="1"/>
          </p:cNvSpPr>
          <p:nvPr>
            <p:ph type="title"/>
          </p:nvPr>
        </p:nvSpPr>
        <p:spPr>
          <a:xfrm>
            <a:off x="177161" y="143591"/>
            <a:ext cx="4766313" cy="707882"/>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r>
              <a:rPr lang="en-US" altLang="zh-CN" dirty="0" smtClean="0"/>
              <a:t>- </a:t>
            </a:r>
            <a:r>
              <a:rPr lang="zh-CN" altLang="en-US" dirty="0" smtClean="0">
                <a:solidFill>
                  <a:srgbClr val="00CC00"/>
                </a:solidFill>
              </a:rPr>
              <a:t>查看看板和报表</a:t>
            </a:r>
            <a:r>
              <a:rPr lang="en-US" altLang="zh-CN" dirty="0" smtClean="0">
                <a:solidFill>
                  <a:srgbClr val="00CC00"/>
                </a:solidFill>
              </a:rPr>
              <a:t/>
            </a:r>
            <a:br>
              <a:rPr lang="en-US" altLang="zh-CN" dirty="0" smtClean="0">
                <a:solidFill>
                  <a:srgbClr val="00CC00"/>
                </a:solidFill>
              </a:rPr>
            </a:br>
            <a:r>
              <a:rPr lang="en-US" altLang="zh-CN" dirty="0">
                <a:solidFill>
                  <a:srgbClr val="00CC00"/>
                </a:solidFill>
              </a:rPr>
              <a:t> </a:t>
            </a:r>
            <a:r>
              <a:rPr lang="en-US" altLang="zh-CN" dirty="0" smtClean="0">
                <a:solidFill>
                  <a:srgbClr val="00CC00"/>
                </a:solidFill>
              </a:rPr>
              <a:t>                    -</a:t>
            </a:r>
            <a:r>
              <a:rPr lang="zh-CN" altLang="en-US" dirty="0" smtClean="0">
                <a:solidFill>
                  <a:srgbClr val="00CC00"/>
                </a:solidFill>
              </a:rPr>
              <a:t>问题进度面板</a:t>
            </a:r>
            <a:r>
              <a:rPr lang="en-US" altLang="zh-CN" dirty="0">
                <a:solidFill>
                  <a:srgbClr val="00B0F0"/>
                </a:solidFill>
              </a:rPr>
              <a:t>-</a:t>
            </a:r>
            <a:r>
              <a:rPr lang="zh-CN" altLang="en-US" dirty="0">
                <a:solidFill>
                  <a:srgbClr val="00B0F0"/>
                </a:solidFill>
              </a:rPr>
              <a:t>通用</a:t>
            </a:r>
            <a:r>
              <a:rPr lang="zh-CN" altLang="en-US" dirty="0" smtClean="0">
                <a:solidFill>
                  <a:srgbClr val="00B0F0"/>
                </a:solidFill>
              </a:rPr>
              <a:t>功能</a:t>
            </a:r>
            <a:endParaRPr lang="zh-CN" altLang="en-US" dirty="0">
              <a:solidFill>
                <a:srgbClr val="00CC00"/>
              </a:solidFill>
            </a:endParaRPr>
          </a:p>
        </p:txBody>
      </p:sp>
      <p:pic>
        <p:nvPicPr>
          <p:cNvPr id="6" name="图片 5"/>
          <p:cNvPicPr>
            <a:picLocks noChangeAspect="1"/>
          </p:cNvPicPr>
          <p:nvPr/>
        </p:nvPicPr>
        <p:blipFill>
          <a:blip r:embed="rId3"/>
          <a:stretch>
            <a:fillRect/>
          </a:stretch>
        </p:blipFill>
        <p:spPr>
          <a:xfrm>
            <a:off x="8497" y="1514414"/>
            <a:ext cx="7778975" cy="3629086"/>
          </a:xfrm>
          <a:prstGeom prst="rect">
            <a:avLst/>
          </a:prstGeom>
        </p:spPr>
      </p:pic>
      <p:pic>
        <p:nvPicPr>
          <p:cNvPr id="4" name="图片 3"/>
          <p:cNvPicPr>
            <a:picLocks noChangeAspect="1"/>
          </p:cNvPicPr>
          <p:nvPr/>
        </p:nvPicPr>
        <p:blipFill>
          <a:blip r:embed="rId4"/>
          <a:stretch>
            <a:fillRect/>
          </a:stretch>
        </p:blipFill>
        <p:spPr>
          <a:xfrm>
            <a:off x="8497" y="1514414"/>
            <a:ext cx="7286172" cy="3621823"/>
          </a:xfrm>
          <a:prstGeom prst="rect">
            <a:avLst/>
          </a:prstGeom>
        </p:spPr>
      </p:pic>
      <p:pic>
        <p:nvPicPr>
          <p:cNvPr id="7" name="图片 6"/>
          <p:cNvPicPr>
            <a:picLocks noChangeAspect="1"/>
          </p:cNvPicPr>
          <p:nvPr/>
        </p:nvPicPr>
        <p:blipFill>
          <a:blip r:embed="rId5"/>
          <a:stretch>
            <a:fillRect/>
          </a:stretch>
        </p:blipFill>
        <p:spPr>
          <a:xfrm>
            <a:off x="5920257" y="97590"/>
            <a:ext cx="3223744" cy="1416824"/>
          </a:xfrm>
          <a:prstGeom prst="rect">
            <a:avLst/>
          </a:prstGeom>
        </p:spPr>
      </p:pic>
      <p:sp>
        <p:nvSpPr>
          <p:cNvPr id="9" name="矩形 8"/>
          <p:cNvSpPr/>
          <p:nvPr/>
        </p:nvSpPr>
        <p:spPr>
          <a:xfrm>
            <a:off x="8540394" y="1077884"/>
            <a:ext cx="582175" cy="173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80337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68613" y="70946"/>
            <a:ext cx="3925615" cy="1555726"/>
          </a:xfrm>
          <a:prstGeom prst="rect">
            <a:avLst/>
          </a:prstGeom>
        </p:spPr>
      </p:pic>
      <p:sp>
        <p:nvSpPr>
          <p:cNvPr id="9" name="矩形 8"/>
          <p:cNvSpPr/>
          <p:nvPr/>
        </p:nvSpPr>
        <p:spPr>
          <a:xfrm>
            <a:off x="6714412" y="1312008"/>
            <a:ext cx="1512807" cy="281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931" y="3441288"/>
            <a:ext cx="5627544" cy="1070282"/>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相关领导登录系统后，可以点击项目进去看整个项目的详情，每个带链接的数据对象都可以点开查看</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对于某个具体的数据，也可以同过条件查询的方式在系统中查出来</a:t>
            </a:r>
            <a:endParaRPr lang="en-US" altLang="zh-CN" sz="1400" dirty="0">
              <a:solidFill>
                <a:srgbClr val="7030A0"/>
              </a:solidFill>
            </a:endParaRPr>
          </a:p>
        </p:txBody>
      </p:sp>
      <p:sp>
        <p:nvSpPr>
          <p:cNvPr id="5" name="标题 4"/>
          <p:cNvSpPr>
            <a:spLocks noGrp="1"/>
          </p:cNvSpPr>
          <p:nvPr>
            <p:ph type="title"/>
          </p:nvPr>
        </p:nvSpPr>
        <p:spPr>
          <a:xfrm>
            <a:off x="177162" y="143591"/>
            <a:ext cx="5190997" cy="465947"/>
          </a:xfrm>
        </p:spPr>
        <p:txBody>
          <a:bodyPr vert="horz" lIns="87916" tIns="43957" rIns="87916" bIns="43957" rtlCol="0" anchor="ctr">
            <a:noAutofit/>
          </a:bodyPr>
          <a:lstStyle/>
          <a:p>
            <a:pPr fontAlgn="base">
              <a:spcAft>
                <a:spcPct val="0"/>
              </a:spcAft>
            </a:pPr>
            <a:r>
              <a:rPr lang="en-US" altLang="zh-CN" dirty="0"/>
              <a:t>6</a:t>
            </a:r>
            <a:r>
              <a:rPr lang="zh-CN" altLang="en-US" dirty="0" smtClean="0"/>
              <a:t>、领导查阅</a:t>
            </a:r>
            <a:r>
              <a:rPr lang="en-US" altLang="zh-CN" dirty="0" smtClean="0"/>
              <a:t>- </a:t>
            </a:r>
            <a:r>
              <a:rPr lang="zh-CN" altLang="en-US" dirty="0" smtClean="0">
                <a:solidFill>
                  <a:srgbClr val="00CC00"/>
                </a:solidFill>
              </a:rPr>
              <a:t>状态查看和条件查询</a:t>
            </a:r>
            <a:r>
              <a:rPr lang="en-US" altLang="zh-CN" dirty="0" smtClean="0">
                <a:solidFill>
                  <a:srgbClr val="00B0F0"/>
                </a:solidFill>
              </a:rPr>
              <a:t>-</a:t>
            </a:r>
            <a:r>
              <a:rPr lang="zh-CN" altLang="en-US" dirty="0" smtClean="0">
                <a:solidFill>
                  <a:srgbClr val="00B0F0"/>
                </a:solidFill>
              </a:rPr>
              <a:t>通用功能</a:t>
            </a:r>
            <a:endParaRPr lang="zh-CN" altLang="en-US" dirty="0">
              <a:solidFill>
                <a:srgbClr val="00B0F0"/>
              </a:solidFill>
            </a:endParaRPr>
          </a:p>
        </p:txBody>
      </p:sp>
      <p:pic>
        <p:nvPicPr>
          <p:cNvPr id="2" name="图片 1"/>
          <p:cNvPicPr>
            <a:picLocks noChangeAspect="1"/>
          </p:cNvPicPr>
          <p:nvPr/>
        </p:nvPicPr>
        <p:blipFill>
          <a:blip r:embed="rId3"/>
          <a:stretch>
            <a:fillRect/>
          </a:stretch>
        </p:blipFill>
        <p:spPr>
          <a:xfrm>
            <a:off x="219311" y="682183"/>
            <a:ext cx="4733268" cy="2652560"/>
          </a:xfrm>
          <a:prstGeom prst="rect">
            <a:avLst/>
          </a:prstGeom>
        </p:spPr>
      </p:pic>
      <p:sp>
        <p:nvSpPr>
          <p:cNvPr id="10" name="矩形 9"/>
          <p:cNvSpPr/>
          <p:nvPr/>
        </p:nvSpPr>
        <p:spPr>
          <a:xfrm>
            <a:off x="219311" y="1341838"/>
            <a:ext cx="716511" cy="1920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75093" y="-1252222"/>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④</a:t>
            </a:r>
            <a:endParaRPr lang="zh-CN" altLang="en-US" sz="1600" dirty="0">
              <a:solidFill>
                <a:srgbClr val="FF0000"/>
              </a:solidFill>
              <a:latin typeface="Calibri" panose="020F0502020204030204" pitchFamily="34" charset="0"/>
            </a:endParaRPr>
          </a:p>
        </p:txBody>
      </p:sp>
      <p:sp>
        <p:nvSpPr>
          <p:cNvPr id="12" name="文本框 11"/>
          <p:cNvSpPr txBox="1"/>
          <p:nvPr/>
        </p:nvSpPr>
        <p:spPr>
          <a:xfrm>
            <a:off x="539693" y="2056169"/>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14" name="文本框 13"/>
          <p:cNvSpPr txBox="1"/>
          <p:nvPr/>
        </p:nvSpPr>
        <p:spPr>
          <a:xfrm>
            <a:off x="6080568" y="-1286863"/>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pic>
        <p:nvPicPr>
          <p:cNvPr id="4" name="图片 3"/>
          <p:cNvPicPr>
            <a:picLocks noChangeAspect="1"/>
          </p:cNvPicPr>
          <p:nvPr/>
        </p:nvPicPr>
        <p:blipFill>
          <a:blip r:embed="rId4"/>
          <a:stretch>
            <a:fillRect/>
          </a:stretch>
        </p:blipFill>
        <p:spPr>
          <a:xfrm>
            <a:off x="5792504" y="1887204"/>
            <a:ext cx="2957538" cy="2591459"/>
          </a:xfrm>
          <a:prstGeom prst="rect">
            <a:avLst/>
          </a:prstGeom>
          <a:ln>
            <a:solidFill>
              <a:srgbClr val="00CC00"/>
            </a:solidFill>
          </a:ln>
        </p:spPr>
      </p:pic>
      <p:sp>
        <p:nvSpPr>
          <p:cNvPr id="13" name="文本框 12"/>
          <p:cNvSpPr txBox="1"/>
          <p:nvPr/>
        </p:nvSpPr>
        <p:spPr>
          <a:xfrm>
            <a:off x="6969330" y="3182933"/>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16365973"/>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7</a:t>
            </a:r>
            <a:r>
              <a:rPr lang="zh-CN" altLang="en-US" dirty="0" smtClean="0"/>
              <a:t>、问题管理</a:t>
            </a:r>
            <a:endParaRPr lang="zh-CN" altLang="en-US" dirty="0">
              <a:solidFill>
                <a:srgbClr val="00CC00"/>
              </a:solidFill>
            </a:endParaRPr>
          </a:p>
        </p:txBody>
      </p:sp>
      <p:sp>
        <p:nvSpPr>
          <p:cNvPr id="9" name="矩形 8"/>
          <p:cNvSpPr/>
          <p:nvPr/>
        </p:nvSpPr>
        <p:spPr>
          <a:xfrm>
            <a:off x="3245893" y="1090714"/>
            <a:ext cx="939412"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995261" y="1340069"/>
            <a:ext cx="3943787" cy="1893587"/>
          </a:xfrm>
          <a:prstGeom prst="rect">
            <a:avLst/>
          </a:prstGeom>
        </p:spPr>
      </p:pic>
    </p:spTree>
    <p:extLst>
      <p:ext uri="{BB962C8B-B14F-4D97-AF65-F5344CB8AC3E}">
        <p14:creationId xmlns:p14="http://schemas.microsoft.com/office/powerpoint/2010/main" val="3092188281"/>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883" y="837582"/>
            <a:ext cx="7725103" cy="3017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7</a:t>
            </a:r>
            <a:r>
              <a:rPr lang="zh-CN" altLang="en-US" dirty="0" smtClean="0"/>
              <a:t>、问题管理</a:t>
            </a:r>
            <a:r>
              <a:rPr lang="en-US" altLang="zh-CN" dirty="0" smtClean="0"/>
              <a:t>-</a:t>
            </a:r>
            <a:r>
              <a:rPr lang="zh-CN" altLang="en-US" dirty="0" smtClean="0">
                <a:solidFill>
                  <a:srgbClr val="00CC00"/>
                </a:solidFill>
              </a:rPr>
              <a:t>我提出的问题</a:t>
            </a:r>
            <a:endParaRPr lang="zh-CN" altLang="en-US" dirty="0">
              <a:solidFill>
                <a:srgbClr val="00CC00"/>
              </a:solidFill>
            </a:endParaRPr>
          </a:p>
        </p:txBody>
      </p:sp>
      <p:pic>
        <p:nvPicPr>
          <p:cNvPr id="2" name="图片 1"/>
          <p:cNvPicPr>
            <a:picLocks noChangeAspect="1"/>
          </p:cNvPicPr>
          <p:nvPr/>
        </p:nvPicPr>
        <p:blipFill>
          <a:blip r:embed="rId3"/>
          <a:stretch>
            <a:fillRect/>
          </a:stretch>
        </p:blipFill>
        <p:spPr>
          <a:xfrm>
            <a:off x="6290441" y="1"/>
            <a:ext cx="2853559" cy="1370120"/>
          </a:xfrm>
          <a:prstGeom prst="rect">
            <a:avLst/>
          </a:prstGeom>
        </p:spPr>
      </p:pic>
      <p:sp>
        <p:nvSpPr>
          <p:cNvPr id="9" name="矩形 8"/>
          <p:cNvSpPr/>
          <p:nvPr/>
        </p:nvSpPr>
        <p:spPr>
          <a:xfrm>
            <a:off x="7900581" y="36840"/>
            <a:ext cx="1112449" cy="289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0" y="3772520"/>
            <a:ext cx="5620407" cy="137098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登录系统后可以从待办事项中点击</a:t>
            </a:r>
            <a:r>
              <a:rPr lang="zh-CN" altLang="en-US" sz="1400" dirty="0" smtClean="0">
                <a:solidFill>
                  <a:srgbClr val="00CC00"/>
                </a:solidFill>
              </a:rPr>
              <a:t>我提出未关闭问题</a:t>
            </a:r>
            <a:r>
              <a:rPr lang="zh-CN" altLang="en-US" sz="1400" dirty="0" smtClean="0">
                <a:solidFill>
                  <a:srgbClr val="7030A0"/>
                </a:solidFill>
              </a:rPr>
              <a:t>看到这些问题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也可以从问题</a:t>
            </a:r>
            <a:r>
              <a:rPr lang="en-US" altLang="zh-CN" sz="1400" dirty="0" smtClean="0">
                <a:solidFill>
                  <a:srgbClr val="7030A0"/>
                </a:solidFill>
              </a:rPr>
              <a:t>-</a:t>
            </a:r>
            <a:r>
              <a:rPr lang="zh-CN" altLang="en-US" sz="1400" dirty="0" smtClean="0">
                <a:solidFill>
                  <a:srgbClr val="00CC00"/>
                </a:solidFill>
              </a:rPr>
              <a:t>我提出的问题</a:t>
            </a:r>
            <a:r>
              <a:rPr lang="zh-CN" altLang="en-US" sz="1400" dirty="0" smtClean="0">
                <a:solidFill>
                  <a:srgbClr val="7030A0"/>
                </a:solidFill>
              </a:rPr>
              <a:t>看到所有我提出的问题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将问题分给负责人去处理的时候，有</a:t>
            </a:r>
            <a:r>
              <a:rPr lang="zh-CN" altLang="en-US" sz="1400" dirty="0" smtClean="0">
                <a:solidFill>
                  <a:srgbClr val="00CC00"/>
                </a:solidFill>
              </a:rPr>
              <a:t>直接分配</a:t>
            </a:r>
            <a:r>
              <a:rPr lang="zh-CN" altLang="en-US" sz="1400" dirty="0" smtClean="0">
                <a:solidFill>
                  <a:srgbClr val="7030A0"/>
                </a:solidFill>
              </a:rPr>
              <a:t>和</a:t>
            </a:r>
            <a:r>
              <a:rPr lang="zh-CN" altLang="en-US" sz="1400" dirty="0" smtClean="0">
                <a:solidFill>
                  <a:srgbClr val="00CC00"/>
                </a:solidFill>
              </a:rPr>
              <a:t>审批分配</a:t>
            </a:r>
            <a:r>
              <a:rPr lang="zh-CN" altLang="en-US" sz="1400" dirty="0" smtClean="0">
                <a:solidFill>
                  <a:srgbClr val="7030A0"/>
                </a:solidFill>
              </a:rPr>
              <a:t>两种方式，对于已关闭的问题也可以点击</a:t>
            </a:r>
            <a:r>
              <a:rPr lang="zh-CN" altLang="en-US" sz="1400" dirty="0" smtClean="0">
                <a:solidFill>
                  <a:srgbClr val="00CC00"/>
                </a:solidFill>
              </a:rPr>
              <a:t>再发生</a:t>
            </a:r>
            <a:r>
              <a:rPr lang="zh-CN" altLang="en-US" sz="1400" dirty="0" smtClean="0">
                <a:solidFill>
                  <a:srgbClr val="7030A0"/>
                </a:solidFill>
              </a:rPr>
              <a:t>进行处理</a:t>
            </a:r>
            <a:endParaRPr lang="en-US" altLang="zh-CN" sz="1400" dirty="0">
              <a:solidFill>
                <a:srgbClr val="7030A0"/>
              </a:solidFill>
            </a:endParaRPr>
          </a:p>
        </p:txBody>
      </p:sp>
      <p:pic>
        <p:nvPicPr>
          <p:cNvPr id="8" name="图片 7"/>
          <p:cNvPicPr>
            <a:picLocks noChangeAspect="1"/>
          </p:cNvPicPr>
          <p:nvPr/>
        </p:nvPicPr>
        <p:blipFill>
          <a:blip r:embed="rId4"/>
          <a:stretch>
            <a:fillRect/>
          </a:stretch>
        </p:blipFill>
        <p:spPr>
          <a:xfrm>
            <a:off x="4687061" y="2143939"/>
            <a:ext cx="4456939" cy="1628580"/>
          </a:xfrm>
          <a:prstGeom prst="rect">
            <a:avLst/>
          </a:prstGeom>
        </p:spPr>
      </p:pic>
      <p:sp>
        <p:nvSpPr>
          <p:cNvPr id="10" name="矩形 9"/>
          <p:cNvSpPr/>
          <p:nvPr/>
        </p:nvSpPr>
        <p:spPr>
          <a:xfrm>
            <a:off x="6500726" y="3010617"/>
            <a:ext cx="847812"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8649191"/>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7</a:t>
            </a:r>
            <a:r>
              <a:rPr lang="zh-CN" altLang="en-US" dirty="0" smtClean="0"/>
              <a:t>、问题管理</a:t>
            </a:r>
            <a:r>
              <a:rPr lang="en-US" altLang="zh-CN" dirty="0" smtClean="0"/>
              <a:t>-</a:t>
            </a:r>
            <a:r>
              <a:rPr lang="zh-CN" altLang="en-US" dirty="0" smtClean="0">
                <a:solidFill>
                  <a:srgbClr val="00CC00"/>
                </a:solidFill>
              </a:rPr>
              <a:t>我对策的问题</a:t>
            </a:r>
            <a:endParaRPr lang="zh-CN" altLang="en-US" dirty="0">
              <a:solidFill>
                <a:srgbClr val="00CC00"/>
              </a:solidFill>
            </a:endParaRPr>
          </a:p>
        </p:txBody>
      </p:sp>
      <p:pic>
        <p:nvPicPr>
          <p:cNvPr id="2" name="图片 1"/>
          <p:cNvPicPr>
            <a:picLocks noChangeAspect="1"/>
          </p:cNvPicPr>
          <p:nvPr/>
        </p:nvPicPr>
        <p:blipFill>
          <a:blip r:embed="rId2"/>
          <a:stretch>
            <a:fillRect/>
          </a:stretch>
        </p:blipFill>
        <p:spPr>
          <a:xfrm>
            <a:off x="6290441" y="1"/>
            <a:ext cx="2853559" cy="1370120"/>
          </a:xfrm>
          <a:prstGeom prst="rect">
            <a:avLst/>
          </a:prstGeom>
        </p:spPr>
      </p:pic>
      <p:sp>
        <p:nvSpPr>
          <p:cNvPr id="9" name="矩形 8"/>
          <p:cNvSpPr/>
          <p:nvPr/>
        </p:nvSpPr>
        <p:spPr>
          <a:xfrm>
            <a:off x="7900581" y="360040"/>
            <a:ext cx="1112449" cy="289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0" y="2837792"/>
            <a:ext cx="4552950" cy="1474077"/>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登录系统后可以从待办事项中点击</a:t>
            </a:r>
            <a:r>
              <a:rPr lang="zh-CN" altLang="en-US" sz="1400" dirty="0" smtClean="0">
                <a:solidFill>
                  <a:srgbClr val="00CC00"/>
                </a:solidFill>
              </a:rPr>
              <a:t>待我对策问题</a:t>
            </a:r>
            <a:r>
              <a:rPr lang="zh-CN" altLang="en-US" sz="1400" dirty="0" smtClean="0">
                <a:solidFill>
                  <a:srgbClr val="7030A0"/>
                </a:solidFill>
              </a:rPr>
              <a:t>看到还没有回复对策的问题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也可以从问题</a:t>
            </a:r>
            <a:r>
              <a:rPr lang="en-US" altLang="zh-CN" sz="1400" dirty="0" smtClean="0">
                <a:solidFill>
                  <a:srgbClr val="7030A0"/>
                </a:solidFill>
              </a:rPr>
              <a:t>-</a:t>
            </a:r>
            <a:r>
              <a:rPr lang="zh-CN" altLang="en-US" sz="1400" dirty="0" smtClean="0">
                <a:solidFill>
                  <a:srgbClr val="00CC00"/>
                </a:solidFill>
              </a:rPr>
              <a:t>我对策的问题</a:t>
            </a:r>
            <a:r>
              <a:rPr lang="zh-CN" altLang="en-US" sz="1400" dirty="0" smtClean="0">
                <a:solidFill>
                  <a:srgbClr val="7030A0"/>
                </a:solidFill>
              </a:rPr>
              <a:t>看到所有我对策的问题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写完对策后，有</a:t>
            </a:r>
            <a:r>
              <a:rPr lang="zh-CN" altLang="en-US" sz="1400" dirty="0" smtClean="0">
                <a:solidFill>
                  <a:srgbClr val="00CC00"/>
                </a:solidFill>
              </a:rPr>
              <a:t>直接回复</a:t>
            </a:r>
            <a:r>
              <a:rPr lang="zh-CN" altLang="en-US" sz="1400" dirty="0" smtClean="0">
                <a:solidFill>
                  <a:srgbClr val="7030A0"/>
                </a:solidFill>
              </a:rPr>
              <a:t>和</a:t>
            </a:r>
            <a:r>
              <a:rPr lang="zh-CN" altLang="en-US" sz="1400" dirty="0" smtClean="0">
                <a:solidFill>
                  <a:srgbClr val="00CC00"/>
                </a:solidFill>
              </a:rPr>
              <a:t>审批回复</a:t>
            </a:r>
            <a:r>
              <a:rPr lang="zh-CN" altLang="en-US" sz="1400" dirty="0" smtClean="0">
                <a:solidFill>
                  <a:srgbClr val="7030A0"/>
                </a:solidFill>
              </a:rPr>
              <a:t>两种方式</a:t>
            </a:r>
            <a:endParaRPr lang="en-US" altLang="zh-CN" sz="1400" dirty="0">
              <a:solidFill>
                <a:srgbClr val="7030A0"/>
              </a:solidFill>
            </a:endParaRPr>
          </a:p>
        </p:txBody>
      </p:sp>
      <p:pic>
        <p:nvPicPr>
          <p:cNvPr id="8" name="图片 7"/>
          <p:cNvPicPr>
            <a:picLocks noChangeAspect="1"/>
          </p:cNvPicPr>
          <p:nvPr/>
        </p:nvPicPr>
        <p:blipFill>
          <a:blip r:embed="rId3"/>
          <a:stretch>
            <a:fillRect/>
          </a:stretch>
        </p:blipFill>
        <p:spPr>
          <a:xfrm>
            <a:off x="4687061" y="2619197"/>
            <a:ext cx="4456939" cy="1628580"/>
          </a:xfrm>
          <a:prstGeom prst="rect">
            <a:avLst/>
          </a:prstGeom>
        </p:spPr>
      </p:pic>
      <p:sp>
        <p:nvSpPr>
          <p:cNvPr id="10" name="矩形 9"/>
          <p:cNvSpPr/>
          <p:nvPr/>
        </p:nvSpPr>
        <p:spPr>
          <a:xfrm>
            <a:off x="7407243" y="3517406"/>
            <a:ext cx="847812" cy="673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0" y="1370121"/>
            <a:ext cx="9341920" cy="1153323"/>
          </a:xfrm>
          <a:prstGeom prst="rect">
            <a:avLst/>
          </a:prstGeom>
        </p:spPr>
      </p:pic>
    </p:spTree>
    <p:extLst>
      <p:ext uri="{BB962C8B-B14F-4D97-AF65-F5344CB8AC3E}">
        <p14:creationId xmlns:p14="http://schemas.microsoft.com/office/powerpoint/2010/main" val="3074122668"/>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444075" y="0"/>
            <a:ext cx="6699925" cy="5143500"/>
          </a:xfrm>
          <a:prstGeom prst="rect">
            <a:avLst/>
          </a:prstGeom>
        </p:spPr>
      </p:pic>
      <p:sp>
        <p:nvSpPr>
          <p:cNvPr id="2" name="Title 1"/>
          <p:cNvSpPr>
            <a:spLocks noGrp="1"/>
          </p:cNvSpPr>
          <p:nvPr>
            <p:ph type="title"/>
          </p:nvPr>
        </p:nvSpPr>
        <p:spPr>
          <a:xfrm>
            <a:off x="194578" y="250815"/>
            <a:ext cx="2193249" cy="374073"/>
          </a:xfrm>
        </p:spPr>
        <p:txBody>
          <a:bodyPr/>
          <a:lstStyle/>
          <a:p>
            <a:r>
              <a:rPr lang="en-US" altLang="zh-CN" dirty="0" smtClean="0"/>
              <a:t>SEM PM</a:t>
            </a:r>
            <a:r>
              <a:rPr lang="zh-CN" altLang="en-US" dirty="0" smtClean="0"/>
              <a:t>系统设计</a:t>
            </a:r>
            <a:endParaRPr lang="zh-CN" altLang="en-US" dirty="0"/>
          </a:p>
        </p:txBody>
      </p:sp>
      <p:sp>
        <p:nvSpPr>
          <p:cNvPr id="6" name="下箭头 5"/>
          <p:cNvSpPr/>
          <p:nvPr/>
        </p:nvSpPr>
        <p:spPr>
          <a:xfrm>
            <a:off x="4366260" y="1348740"/>
            <a:ext cx="45719" cy="3649866"/>
          </a:xfrm>
          <a:prstGeom prst="downArrow">
            <a:avLst/>
          </a:prstGeom>
          <a:solidFill>
            <a:srgbClr val="00CC00"/>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12311" y="2797175"/>
            <a:ext cx="6423827" cy="2058556"/>
          </a:xfrm>
          <a:prstGeom prst="rect">
            <a:avLst/>
          </a:prstGeom>
          <a:ln>
            <a:solidFill>
              <a:schemeClr val="tx2">
                <a:lumMod val="60000"/>
                <a:lumOff val="40000"/>
              </a:schemeClr>
            </a:solidFill>
          </a:ln>
        </p:spPr>
      </p:pic>
    </p:spTree>
    <p:extLst>
      <p:ext uri="{BB962C8B-B14F-4D97-AF65-F5344CB8AC3E}">
        <p14:creationId xmlns:p14="http://schemas.microsoft.com/office/powerpoint/2010/main" val="403683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1581150"/>
            <a:ext cx="9258902" cy="356235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7</a:t>
            </a:r>
            <a:r>
              <a:rPr lang="zh-CN" altLang="en-US" dirty="0" smtClean="0"/>
              <a:t>、问题管理</a:t>
            </a:r>
            <a:r>
              <a:rPr lang="en-US" altLang="zh-CN" dirty="0" smtClean="0"/>
              <a:t>-</a:t>
            </a:r>
            <a:r>
              <a:rPr lang="zh-CN" altLang="en-US" dirty="0" smtClean="0">
                <a:solidFill>
                  <a:srgbClr val="00CC00"/>
                </a:solidFill>
              </a:rPr>
              <a:t>待判定问题</a:t>
            </a:r>
            <a:endParaRPr lang="zh-CN" altLang="en-US" dirty="0">
              <a:solidFill>
                <a:srgbClr val="00CC00"/>
              </a:solidFill>
            </a:endParaRPr>
          </a:p>
        </p:txBody>
      </p:sp>
      <p:pic>
        <p:nvPicPr>
          <p:cNvPr id="2" name="图片 1"/>
          <p:cNvPicPr>
            <a:picLocks noChangeAspect="1"/>
          </p:cNvPicPr>
          <p:nvPr/>
        </p:nvPicPr>
        <p:blipFill>
          <a:blip r:embed="rId3"/>
          <a:stretch>
            <a:fillRect/>
          </a:stretch>
        </p:blipFill>
        <p:spPr>
          <a:xfrm>
            <a:off x="6290441" y="1"/>
            <a:ext cx="2853559" cy="1370120"/>
          </a:xfrm>
          <a:prstGeom prst="rect">
            <a:avLst/>
          </a:prstGeom>
        </p:spPr>
      </p:pic>
      <p:sp>
        <p:nvSpPr>
          <p:cNvPr id="9" name="矩形 8"/>
          <p:cNvSpPr/>
          <p:nvPr/>
        </p:nvSpPr>
        <p:spPr>
          <a:xfrm>
            <a:off x="7900581" y="691119"/>
            <a:ext cx="1112449" cy="289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63263" y="2809907"/>
            <a:ext cx="4794688" cy="1990693"/>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登录系统后可以从待办事项中点击</a:t>
            </a:r>
            <a:r>
              <a:rPr lang="zh-CN" altLang="en-US" sz="1400" dirty="0" smtClean="0">
                <a:solidFill>
                  <a:srgbClr val="00CC00"/>
                </a:solidFill>
              </a:rPr>
              <a:t>待我判定问题</a:t>
            </a:r>
            <a:r>
              <a:rPr lang="zh-CN" altLang="en-US" sz="1400" dirty="0" smtClean="0">
                <a:solidFill>
                  <a:srgbClr val="7030A0"/>
                </a:solidFill>
              </a:rPr>
              <a:t>看到还已经回复对策的问题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也可以从问题</a:t>
            </a:r>
            <a:r>
              <a:rPr lang="en-US" altLang="zh-CN" sz="1400" dirty="0" smtClean="0">
                <a:solidFill>
                  <a:srgbClr val="7030A0"/>
                </a:solidFill>
              </a:rPr>
              <a:t>-</a:t>
            </a:r>
            <a:r>
              <a:rPr lang="zh-CN" altLang="en-US" sz="1400" dirty="0" smtClean="0">
                <a:solidFill>
                  <a:srgbClr val="00CC00"/>
                </a:solidFill>
              </a:rPr>
              <a:t>待判定问题</a:t>
            </a:r>
            <a:r>
              <a:rPr lang="zh-CN" altLang="en-US" sz="1400" dirty="0" smtClean="0">
                <a:solidFill>
                  <a:srgbClr val="7030A0"/>
                </a:solidFill>
              </a:rPr>
              <a:t>看到这些问题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如果认为对策回复不行可以</a:t>
            </a:r>
            <a:r>
              <a:rPr lang="zh-CN" altLang="en-US" sz="1400" dirty="0" smtClean="0">
                <a:solidFill>
                  <a:srgbClr val="00CC00"/>
                </a:solidFill>
              </a:rPr>
              <a:t>退回</a:t>
            </a:r>
            <a:r>
              <a:rPr lang="zh-CN" altLang="en-US" sz="1400" dirty="0" smtClean="0">
                <a:solidFill>
                  <a:srgbClr val="7030A0"/>
                </a:solidFill>
              </a:rPr>
              <a:t>，则该问题回到对策人的</a:t>
            </a:r>
            <a:r>
              <a:rPr lang="zh-CN" altLang="en-US" sz="1400" dirty="0" smtClean="0">
                <a:solidFill>
                  <a:srgbClr val="00CC00"/>
                </a:solidFill>
              </a:rPr>
              <a:t>待我对策问题</a:t>
            </a:r>
            <a:r>
              <a:rPr lang="zh-CN" altLang="en-US" sz="1400" dirty="0" smtClean="0">
                <a:solidFill>
                  <a:srgbClr val="7030A0"/>
                </a:solidFill>
              </a:rPr>
              <a:t>中。可以则进行对策进度</a:t>
            </a:r>
            <a:r>
              <a:rPr lang="en-US" altLang="zh-CN" sz="1400" dirty="0" smtClean="0">
                <a:solidFill>
                  <a:srgbClr val="7030A0"/>
                </a:solidFill>
              </a:rPr>
              <a:t>A/B/C/D</a:t>
            </a:r>
            <a:r>
              <a:rPr lang="zh-CN" altLang="en-US" sz="1400" dirty="0" smtClean="0">
                <a:solidFill>
                  <a:srgbClr val="7030A0"/>
                </a:solidFill>
              </a:rPr>
              <a:t>的判定并填写判定说明。当问题可以关闭时点击</a:t>
            </a:r>
            <a:r>
              <a:rPr lang="zh-CN" altLang="en-US" sz="1400" dirty="0" smtClean="0">
                <a:solidFill>
                  <a:srgbClr val="00CC00"/>
                </a:solidFill>
              </a:rPr>
              <a:t>关闭</a:t>
            </a:r>
            <a:r>
              <a:rPr lang="zh-CN" altLang="en-US" sz="1400" dirty="0" smtClean="0">
                <a:solidFill>
                  <a:srgbClr val="7030A0"/>
                </a:solidFill>
              </a:rPr>
              <a:t>按钮</a:t>
            </a:r>
            <a:endParaRPr lang="en-US" altLang="zh-CN" sz="1400" dirty="0">
              <a:solidFill>
                <a:srgbClr val="7030A0"/>
              </a:solidFill>
            </a:endParaRPr>
          </a:p>
        </p:txBody>
      </p:sp>
      <p:pic>
        <p:nvPicPr>
          <p:cNvPr id="10" name="图片 9"/>
          <p:cNvPicPr>
            <a:picLocks noChangeAspect="1"/>
          </p:cNvPicPr>
          <p:nvPr/>
        </p:nvPicPr>
        <p:blipFill>
          <a:blip r:embed="rId4"/>
          <a:stretch>
            <a:fillRect/>
          </a:stretch>
        </p:blipFill>
        <p:spPr>
          <a:xfrm>
            <a:off x="3168697" y="538116"/>
            <a:ext cx="2945668" cy="1076357"/>
          </a:xfrm>
          <a:prstGeom prst="rect">
            <a:avLst/>
          </a:prstGeom>
        </p:spPr>
      </p:pic>
      <p:sp>
        <p:nvSpPr>
          <p:cNvPr id="11" name="矩形 10"/>
          <p:cNvSpPr/>
          <p:nvPr/>
        </p:nvSpPr>
        <p:spPr>
          <a:xfrm>
            <a:off x="5591175" y="1133475"/>
            <a:ext cx="492919" cy="447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6013876"/>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7</a:t>
            </a:r>
            <a:r>
              <a:rPr lang="zh-CN" altLang="en-US" dirty="0" smtClean="0"/>
              <a:t>、问题管理</a:t>
            </a:r>
            <a:r>
              <a:rPr lang="en-US" altLang="zh-CN" dirty="0" smtClean="0"/>
              <a:t>-</a:t>
            </a:r>
            <a:r>
              <a:rPr lang="zh-CN" altLang="en-US" dirty="0" smtClean="0">
                <a:solidFill>
                  <a:srgbClr val="00CC00"/>
                </a:solidFill>
              </a:rPr>
              <a:t>风险管理</a:t>
            </a:r>
            <a:endParaRPr lang="zh-CN" altLang="en-US" dirty="0">
              <a:solidFill>
                <a:srgbClr val="00CC00"/>
              </a:solidFill>
            </a:endParaRPr>
          </a:p>
        </p:txBody>
      </p:sp>
      <p:pic>
        <p:nvPicPr>
          <p:cNvPr id="2" name="图片 1"/>
          <p:cNvPicPr>
            <a:picLocks noChangeAspect="1"/>
          </p:cNvPicPr>
          <p:nvPr/>
        </p:nvPicPr>
        <p:blipFill>
          <a:blip r:embed="rId2"/>
          <a:stretch>
            <a:fillRect/>
          </a:stretch>
        </p:blipFill>
        <p:spPr>
          <a:xfrm>
            <a:off x="6290441" y="1"/>
            <a:ext cx="2853559" cy="1370120"/>
          </a:xfrm>
          <a:prstGeom prst="rect">
            <a:avLst/>
          </a:prstGeom>
        </p:spPr>
      </p:pic>
      <p:sp>
        <p:nvSpPr>
          <p:cNvPr id="9" name="矩形 8"/>
          <p:cNvSpPr/>
          <p:nvPr/>
        </p:nvSpPr>
        <p:spPr>
          <a:xfrm>
            <a:off x="7900581" y="1022198"/>
            <a:ext cx="872929" cy="289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76807" y="924107"/>
            <a:ext cx="7214324" cy="2257243"/>
          </a:xfrm>
          <a:prstGeom prst="rect">
            <a:avLst/>
          </a:prstGeom>
        </p:spPr>
      </p:pic>
      <p:pic>
        <p:nvPicPr>
          <p:cNvPr id="4" name="图片 3"/>
          <p:cNvPicPr>
            <a:picLocks noChangeAspect="1"/>
          </p:cNvPicPr>
          <p:nvPr/>
        </p:nvPicPr>
        <p:blipFill>
          <a:blip r:embed="rId4"/>
          <a:stretch>
            <a:fillRect/>
          </a:stretch>
        </p:blipFill>
        <p:spPr>
          <a:xfrm>
            <a:off x="1495425" y="2725105"/>
            <a:ext cx="3743325" cy="2418396"/>
          </a:xfrm>
          <a:prstGeom prst="rect">
            <a:avLst/>
          </a:prstGeom>
          <a:ln>
            <a:solidFill>
              <a:srgbClr val="00CC00"/>
            </a:solidFill>
          </a:ln>
        </p:spPr>
      </p:pic>
      <p:sp>
        <p:nvSpPr>
          <p:cNvPr id="7" name="文本框 6"/>
          <p:cNvSpPr txBox="1"/>
          <p:nvPr/>
        </p:nvSpPr>
        <p:spPr>
          <a:xfrm>
            <a:off x="5238750" y="3112586"/>
            <a:ext cx="3800475" cy="1345113"/>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对于各种项目风险，可添加至项目中进行跟踪</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添加的风险根据</a:t>
            </a:r>
            <a:r>
              <a:rPr lang="en-US" altLang="zh-CN" sz="1400" dirty="0" smtClean="0">
                <a:solidFill>
                  <a:srgbClr val="7030A0"/>
                </a:solidFill>
              </a:rPr>
              <a:t>RPN</a:t>
            </a:r>
            <a:r>
              <a:rPr lang="zh-CN" altLang="en-US" sz="1400" dirty="0" smtClean="0">
                <a:solidFill>
                  <a:srgbClr val="7030A0"/>
                </a:solidFill>
              </a:rPr>
              <a:t>会显示在风险网格的不同位置</a:t>
            </a:r>
            <a:endParaRPr lang="en-US" altLang="zh-CN" sz="1400" dirty="0">
              <a:solidFill>
                <a:srgbClr val="7030A0"/>
              </a:solidFill>
            </a:endParaRPr>
          </a:p>
        </p:txBody>
      </p:sp>
    </p:spTree>
    <p:extLst>
      <p:ext uri="{BB962C8B-B14F-4D97-AF65-F5344CB8AC3E}">
        <p14:creationId xmlns:p14="http://schemas.microsoft.com/office/powerpoint/2010/main" val="2692879723"/>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8</a:t>
            </a:r>
            <a:r>
              <a:rPr lang="zh-CN" altLang="en-US" dirty="0" smtClean="0"/>
              <a:t>、投资管理</a:t>
            </a:r>
            <a:endParaRPr lang="zh-CN" altLang="en-US" dirty="0">
              <a:solidFill>
                <a:srgbClr val="00CC00"/>
              </a:solidFill>
            </a:endParaRPr>
          </a:p>
        </p:txBody>
      </p:sp>
      <p:sp>
        <p:nvSpPr>
          <p:cNvPr id="9" name="矩形 8"/>
          <p:cNvSpPr/>
          <p:nvPr/>
        </p:nvSpPr>
        <p:spPr>
          <a:xfrm>
            <a:off x="3245893" y="1547916"/>
            <a:ext cx="939412"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646459" y="1595214"/>
            <a:ext cx="4460530" cy="1318412"/>
          </a:xfrm>
          <a:prstGeom prst="rect">
            <a:avLst/>
          </a:prstGeom>
        </p:spPr>
      </p:pic>
    </p:spTree>
    <p:extLst>
      <p:ext uri="{BB962C8B-B14F-4D97-AF65-F5344CB8AC3E}">
        <p14:creationId xmlns:p14="http://schemas.microsoft.com/office/powerpoint/2010/main" val="939656352"/>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559450"/>
            <a:ext cx="8153400" cy="458405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8</a:t>
            </a:r>
            <a:r>
              <a:rPr lang="zh-CN" altLang="en-US" dirty="0" smtClean="0"/>
              <a:t>、投资管理</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596967" y="-1"/>
            <a:ext cx="3547034" cy="1048407"/>
          </a:xfrm>
          <a:prstGeom prst="rect">
            <a:avLst/>
          </a:prstGeom>
        </p:spPr>
      </p:pic>
      <p:sp>
        <p:nvSpPr>
          <p:cNvPr id="9" name="矩形 8"/>
          <p:cNvSpPr/>
          <p:nvPr/>
        </p:nvSpPr>
        <p:spPr>
          <a:xfrm>
            <a:off x="5658880" y="314324"/>
            <a:ext cx="1129036" cy="409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60986" y="3457390"/>
            <a:ext cx="5983015" cy="168687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投资数据会在后台自动做卷积计算，一个投资项的金额会由其下的费用申请叠加，一个组的总金额会由其下的各投资项的金额叠加，一个部的金额再由各组的叠加，公司的金额由所有的部叠加</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a:solidFill>
                  <a:srgbClr val="7030A0"/>
                </a:solidFill>
              </a:rPr>
              <a:t>根据登录人的身份不同，可以看到项目中的不同的投资数据，权限高的可以看到整个项目的投资数据，各部组可以看到相应</a:t>
            </a:r>
            <a:r>
              <a:rPr lang="zh-CN" altLang="en-US" sz="1400" dirty="0" smtClean="0">
                <a:solidFill>
                  <a:srgbClr val="7030A0"/>
                </a:solidFill>
              </a:rPr>
              <a:t>的部组投资</a:t>
            </a:r>
            <a:r>
              <a:rPr lang="zh-CN" altLang="en-US" sz="1400" dirty="0">
                <a:solidFill>
                  <a:srgbClr val="7030A0"/>
                </a:solidFill>
              </a:rPr>
              <a:t>数据</a:t>
            </a:r>
            <a:endParaRPr lang="en-US" altLang="zh-CN" sz="1400" dirty="0">
              <a:solidFill>
                <a:srgbClr val="7030A0"/>
              </a:solidFill>
            </a:endParaRPr>
          </a:p>
          <a:p>
            <a:pPr marL="266700" indent="-266700">
              <a:lnSpc>
                <a:spcPct val="150000"/>
              </a:lnSpc>
              <a:buFont typeface="+mj-ea"/>
              <a:buAutoNum type="circleNumDbPlain"/>
            </a:pPr>
            <a:endParaRPr lang="en-US" altLang="zh-CN" sz="1400" dirty="0">
              <a:solidFill>
                <a:srgbClr val="7030A0"/>
              </a:solidFill>
            </a:endParaRPr>
          </a:p>
          <a:p>
            <a:pPr marL="266700" indent="-266700">
              <a:lnSpc>
                <a:spcPct val="150000"/>
              </a:lnSpc>
              <a:buFont typeface="+mj-ea"/>
              <a:buAutoNum type="circleNumDbPlain"/>
            </a:pPr>
            <a:endParaRPr lang="en-US" altLang="zh-CN" sz="1400" dirty="0">
              <a:solidFill>
                <a:srgbClr val="7030A0"/>
              </a:solidFill>
            </a:endParaRPr>
          </a:p>
        </p:txBody>
      </p:sp>
    </p:spTree>
    <p:extLst>
      <p:ext uri="{BB962C8B-B14F-4D97-AF65-F5344CB8AC3E}">
        <p14:creationId xmlns:p14="http://schemas.microsoft.com/office/powerpoint/2010/main" val="3276844576"/>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2" cstate="print"/>
          <a:srcRect/>
          <a:stretch>
            <a:fillRect/>
          </a:stretch>
        </p:blipFill>
        <p:spPr bwMode="auto">
          <a:xfrm>
            <a:off x="4552950" y="976356"/>
            <a:ext cx="3813182" cy="3910955"/>
          </a:xfrm>
          <a:prstGeom prst="rect">
            <a:avLst/>
          </a:prstGeom>
          <a:noFill/>
          <a:ln w="9525">
            <a:solidFill>
              <a:schemeClr val="bg1">
                <a:lumMod val="75000"/>
              </a:schemeClr>
            </a:solidFill>
            <a:miter lim="800000"/>
            <a:headEnd/>
            <a:tailEnd/>
          </a:ln>
          <a:effectLst/>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8</a:t>
            </a:r>
            <a:r>
              <a:rPr lang="zh-CN" altLang="en-US" dirty="0" smtClean="0"/>
              <a:t>、投资管理</a:t>
            </a:r>
            <a:r>
              <a:rPr lang="en-US" altLang="zh-CN" dirty="0" smtClean="0"/>
              <a:t>-</a:t>
            </a:r>
            <a:r>
              <a:rPr lang="zh-CN" altLang="en-US" dirty="0" smtClean="0">
                <a:solidFill>
                  <a:srgbClr val="00CC00"/>
                </a:solidFill>
              </a:rPr>
              <a:t>费用申请集成</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596967" y="-1"/>
            <a:ext cx="3547034" cy="1048407"/>
          </a:xfrm>
          <a:prstGeom prst="rect">
            <a:avLst/>
          </a:prstGeom>
        </p:spPr>
      </p:pic>
      <p:sp>
        <p:nvSpPr>
          <p:cNvPr id="9" name="矩形 8"/>
          <p:cNvSpPr/>
          <p:nvPr/>
        </p:nvSpPr>
        <p:spPr>
          <a:xfrm>
            <a:off x="7179392" y="36840"/>
            <a:ext cx="1129036" cy="270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r="44832" b="17440"/>
          <a:stretch/>
        </p:blipFill>
        <p:spPr>
          <a:xfrm>
            <a:off x="482292" y="609538"/>
            <a:ext cx="3918588" cy="4382196"/>
          </a:xfrm>
          <a:prstGeom prst="rect">
            <a:avLst/>
          </a:prstGeom>
        </p:spPr>
      </p:pic>
      <p:sp>
        <p:nvSpPr>
          <p:cNvPr id="7" name="文本框 6"/>
          <p:cNvSpPr txBox="1"/>
          <p:nvPr/>
        </p:nvSpPr>
        <p:spPr>
          <a:xfrm>
            <a:off x="4400880" y="2834628"/>
            <a:ext cx="4448266" cy="786676"/>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成本</a:t>
            </a:r>
            <a:r>
              <a:rPr lang="zh-CN" altLang="en-US" sz="1400" dirty="0">
                <a:solidFill>
                  <a:srgbClr val="7030A0"/>
                </a:solidFill>
              </a:rPr>
              <a:t>管制组点击“投资开放”后</a:t>
            </a:r>
            <a:r>
              <a:rPr lang="zh-CN" altLang="en-US" sz="1400" dirty="0" smtClean="0">
                <a:solidFill>
                  <a:srgbClr val="7030A0"/>
                </a:solidFill>
              </a:rPr>
              <a:t>，各部门在</a:t>
            </a:r>
            <a:r>
              <a:rPr lang="en-US" altLang="zh-CN" sz="1400" dirty="0" smtClean="0">
                <a:solidFill>
                  <a:srgbClr val="7030A0"/>
                </a:solidFill>
              </a:rPr>
              <a:t>OA</a:t>
            </a:r>
            <a:r>
              <a:rPr lang="zh-CN" altLang="en-US" sz="1400" dirty="0">
                <a:solidFill>
                  <a:srgbClr val="7030A0"/>
                </a:solidFill>
              </a:rPr>
              <a:t>等系统</a:t>
            </a:r>
            <a:r>
              <a:rPr lang="zh-CN" altLang="en-US" sz="1400" dirty="0" smtClean="0">
                <a:solidFill>
                  <a:srgbClr val="7030A0"/>
                </a:solidFill>
              </a:rPr>
              <a:t>填写车型项目的费用</a:t>
            </a:r>
            <a:r>
              <a:rPr lang="zh-CN" altLang="en-US" sz="1400" dirty="0">
                <a:solidFill>
                  <a:srgbClr val="7030A0"/>
                </a:solidFill>
              </a:rPr>
              <a:t>申请单时必须选择车型投资项</a:t>
            </a:r>
            <a:endParaRPr lang="en-US" altLang="zh-CN" sz="1400" dirty="0">
              <a:solidFill>
                <a:srgbClr val="7030A0"/>
              </a:solidFill>
            </a:endParaRPr>
          </a:p>
          <a:p>
            <a:pPr marL="266700" indent="-266700">
              <a:lnSpc>
                <a:spcPct val="150000"/>
              </a:lnSpc>
              <a:buFont typeface="+mj-ea"/>
              <a:buAutoNum type="circleNumDbPlain"/>
            </a:pPr>
            <a:endParaRPr lang="en-US" altLang="zh-CN" sz="1400" dirty="0">
              <a:solidFill>
                <a:srgbClr val="7030A0"/>
              </a:solidFill>
            </a:endParaRPr>
          </a:p>
        </p:txBody>
      </p:sp>
      <p:sp>
        <p:nvSpPr>
          <p:cNvPr id="11" name="矩形 10"/>
          <p:cNvSpPr/>
          <p:nvPr/>
        </p:nvSpPr>
        <p:spPr>
          <a:xfrm>
            <a:off x="2044213" y="2736850"/>
            <a:ext cx="921237" cy="220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5283988"/>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1140" t="50000" r="17203"/>
          <a:stretch/>
        </p:blipFill>
        <p:spPr>
          <a:xfrm>
            <a:off x="0" y="1540970"/>
            <a:ext cx="9144000" cy="1641672"/>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8</a:t>
            </a:r>
            <a:r>
              <a:rPr lang="zh-CN" altLang="en-US" dirty="0" smtClean="0"/>
              <a:t>、投资管理</a:t>
            </a:r>
            <a:r>
              <a:rPr lang="en-US" altLang="zh-CN" dirty="0" smtClean="0"/>
              <a:t>-</a:t>
            </a:r>
            <a:r>
              <a:rPr lang="zh-CN" altLang="en-US" dirty="0" smtClean="0">
                <a:solidFill>
                  <a:srgbClr val="00CC00"/>
                </a:solidFill>
              </a:rPr>
              <a:t>投资反灌</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596967" y="-1"/>
            <a:ext cx="3547034" cy="1048407"/>
          </a:xfrm>
          <a:prstGeom prst="rect">
            <a:avLst/>
          </a:prstGeom>
        </p:spPr>
      </p:pic>
      <p:sp>
        <p:nvSpPr>
          <p:cNvPr id="9" name="矩形 8"/>
          <p:cNvSpPr/>
          <p:nvPr/>
        </p:nvSpPr>
        <p:spPr>
          <a:xfrm>
            <a:off x="7179392" y="360037"/>
            <a:ext cx="892553" cy="270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164" y="1816920"/>
            <a:ext cx="568962" cy="256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83905" y="2918678"/>
            <a:ext cx="4448266" cy="1369543"/>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a:solidFill>
                  <a:srgbClr val="7030A0"/>
                </a:solidFill>
              </a:rPr>
              <a:t>对于</a:t>
            </a:r>
            <a:r>
              <a:rPr lang="zh-CN" altLang="en-US" sz="1400" dirty="0" smtClean="0">
                <a:solidFill>
                  <a:srgbClr val="7030A0"/>
                </a:solidFill>
              </a:rPr>
              <a:t>“投资开放”之前的费用申请，即项目的前期费用，会通过集成接口传入“待反灌费用申请”中</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成本</a:t>
            </a:r>
            <a:r>
              <a:rPr lang="zh-CN" altLang="en-US" sz="1400" dirty="0">
                <a:solidFill>
                  <a:srgbClr val="7030A0"/>
                </a:solidFill>
              </a:rPr>
              <a:t>管制</a:t>
            </a:r>
            <a:r>
              <a:rPr lang="zh-CN" altLang="en-US" sz="1400" dirty="0" smtClean="0">
                <a:solidFill>
                  <a:srgbClr val="7030A0"/>
                </a:solidFill>
              </a:rPr>
              <a:t>组对于前期的这些费用申请，可以点击投资反灌命令关联至相应的投资项上</a:t>
            </a:r>
            <a:endParaRPr lang="en-US" altLang="zh-CN" sz="1400" dirty="0">
              <a:solidFill>
                <a:srgbClr val="7030A0"/>
              </a:solidFill>
            </a:endParaRPr>
          </a:p>
          <a:p>
            <a:pPr marL="266700" indent="-266700">
              <a:lnSpc>
                <a:spcPct val="150000"/>
              </a:lnSpc>
              <a:buFont typeface="+mj-ea"/>
              <a:buAutoNum type="circleNumDbPlain"/>
            </a:pPr>
            <a:endParaRPr lang="en-US" altLang="zh-CN" sz="1400" dirty="0">
              <a:solidFill>
                <a:srgbClr val="7030A0"/>
              </a:solidFill>
            </a:endParaRPr>
          </a:p>
        </p:txBody>
      </p:sp>
    </p:spTree>
    <p:extLst>
      <p:ext uri="{BB962C8B-B14F-4D97-AF65-F5344CB8AC3E}">
        <p14:creationId xmlns:p14="http://schemas.microsoft.com/office/powerpoint/2010/main" val="59971281"/>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954" y="652757"/>
            <a:ext cx="3486245" cy="389881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8</a:t>
            </a:r>
            <a:r>
              <a:rPr lang="zh-CN" altLang="en-US" dirty="0" smtClean="0"/>
              <a:t>、投资管理</a:t>
            </a:r>
            <a:r>
              <a:rPr lang="en-US" altLang="zh-CN" dirty="0" smtClean="0"/>
              <a:t>-</a:t>
            </a:r>
            <a:r>
              <a:rPr lang="zh-CN" altLang="en-US" dirty="0" smtClean="0">
                <a:solidFill>
                  <a:srgbClr val="00CC00"/>
                </a:solidFill>
              </a:rPr>
              <a:t>投资调整单</a:t>
            </a:r>
            <a:endParaRPr lang="zh-CN" altLang="en-US" dirty="0">
              <a:solidFill>
                <a:srgbClr val="00CC00"/>
              </a:solidFill>
            </a:endParaRPr>
          </a:p>
        </p:txBody>
      </p:sp>
      <p:pic>
        <p:nvPicPr>
          <p:cNvPr id="4" name="图片 3"/>
          <p:cNvPicPr>
            <a:picLocks noChangeAspect="1"/>
          </p:cNvPicPr>
          <p:nvPr/>
        </p:nvPicPr>
        <p:blipFill>
          <a:blip r:embed="rId3"/>
          <a:stretch>
            <a:fillRect/>
          </a:stretch>
        </p:blipFill>
        <p:spPr>
          <a:xfrm>
            <a:off x="244054" y="2643275"/>
            <a:ext cx="8899946" cy="2462472"/>
          </a:xfrm>
          <a:prstGeom prst="rect">
            <a:avLst/>
          </a:prstGeom>
        </p:spPr>
      </p:pic>
      <p:pic>
        <p:nvPicPr>
          <p:cNvPr id="6" name="图片 5"/>
          <p:cNvPicPr>
            <a:picLocks noChangeAspect="1"/>
          </p:cNvPicPr>
          <p:nvPr/>
        </p:nvPicPr>
        <p:blipFill>
          <a:blip r:embed="rId4"/>
          <a:stretch>
            <a:fillRect/>
          </a:stretch>
        </p:blipFill>
        <p:spPr>
          <a:xfrm>
            <a:off x="530205" y="652757"/>
            <a:ext cx="8041757" cy="4490743"/>
          </a:xfrm>
          <a:prstGeom prst="rect">
            <a:avLst/>
          </a:prstGeom>
        </p:spPr>
      </p:pic>
      <p:pic>
        <p:nvPicPr>
          <p:cNvPr id="3" name="图片 2"/>
          <p:cNvPicPr>
            <a:picLocks noChangeAspect="1"/>
          </p:cNvPicPr>
          <p:nvPr/>
        </p:nvPicPr>
        <p:blipFill>
          <a:blip r:embed="rId5"/>
          <a:stretch>
            <a:fillRect/>
          </a:stretch>
        </p:blipFill>
        <p:spPr>
          <a:xfrm>
            <a:off x="5596967" y="-1"/>
            <a:ext cx="3547034" cy="1048407"/>
          </a:xfrm>
          <a:prstGeom prst="rect">
            <a:avLst/>
          </a:prstGeom>
        </p:spPr>
      </p:pic>
      <p:sp>
        <p:nvSpPr>
          <p:cNvPr id="9" name="矩形 8"/>
          <p:cNvSpPr/>
          <p:nvPr/>
        </p:nvSpPr>
        <p:spPr>
          <a:xfrm>
            <a:off x="7179392" y="730529"/>
            <a:ext cx="1002911" cy="270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419823" y="665969"/>
            <a:ext cx="646983" cy="248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25158" y="1036703"/>
            <a:ext cx="4918841" cy="1349615"/>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填写调整单，部内调整、跨部调整应选择不同的流程模版</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填写调整的投资项和金额</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选择审批人，发起流程审批</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审批通过后，在流程的最后节点由成本管制组调整</a:t>
            </a:r>
            <a:endParaRPr lang="en-US" altLang="zh-CN" sz="1400" dirty="0">
              <a:solidFill>
                <a:srgbClr val="7030A0"/>
              </a:solidFill>
            </a:endParaRPr>
          </a:p>
        </p:txBody>
      </p:sp>
    </p:spTree>
    <p:extLst>
      <p:ext uri="{BB962C8B-B14F-4D97-AF65-F5344CB8AC3E}">
        <p14:creationId xmlns:p14="http://schemas.microsoft.com/office/powerpoint/2010/main" val="29541350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9</a:t>
            </a:r>
            <a:r>
              <a:rPr lang="zh-CN" altLang="en-US" dirty="0" smtClean="0"/>
              <a:t>、损益计算</a:t>
            </a:r>
            <a:endParaRPr lang="zh-CN" altLang="en-US" dirty="0">
              <a:solidFill>
                <a:srgbClr val="00CC00"/>
              </a:solidFill>
            </a:endParaRPr>
          </a:p>
        </p:txBody>
      </p:sp>
      <p:sp>
        <p:nvSpPr>
          <p:cNvPr id="9" name="矩形 8"/>
          <p:cNvSpPr/>
          <p:nvPr/>
        </p:nvSpPr>
        <p:spPr>
          <a:xfrm>
            <a:off x="3245893" y="1997237"/>
            <a:ext cx="939412"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552950" y="1560786"/>
            <a:ext cx="4581424" cy="1380343"/>
          </a:xfrm>
          <a:prstGeom prst="rect">
            <a:avLst/>
          </a:prstGeom>
        </p:spPr>
      </p:pic>
    </p:spTree>
    <p:extLst>
      <p:ext uri="{BB962C8B-B14F-4D97-AF65-F5344CB8AC3E}">
        <p14:creationId xmlns:p14="http://schemas.microsoft.com/office/powerpoint/2010/main" val="937268804"/>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9</a:t>
            </a:r>
            <a:r>
              <a:rPr lang="zh-CN" altLang="en-US" dirty="0" smtClean="0"/>
              <a:t>、损益计算</a:t>
            </a:r>
            <a:r>
              <a:rPr lang="en-US" altLang="zh-CN" dirty="0" smtClean="0"/>
              <a:t>-</a:t>
            </a:r>
            <a:r>
              <a:rPr lang="zh-CN" altLang="en-US" dirty="0" smtClean="0">
                <a:solidFill>
                  <a:srgbClr val="00CC00"/>
                </a:solidFill>
              </a:rPr>
              <a:t>分解损益资料收集任务</a:t>
            </a:r>
            <a:endParaRPr lang="zh-CN" altLang="en-US" dirty="0">
              <a:solidFill>
                <a:srgbClr val="00CC00"/>
              </a:solidFill>
            </a:endParaRPr>
          </a:p>
        </p:txBody>
      </p:sp>
      <p:pic>
        <p:nvPicPr>
          <p:cNvPr id="2" name="图片 1"/>
          <p:cNvPicPr>
            <a:picLocks noChangeAspect="1"/>
          </p:cNvPicPr>
          <p:nvPr/>
        </p:nvPicPr>
        <p:blipFill>
          <a:blip r:embed="rId2"/>
          <a:stretch>
            <a:fillRect/>
          </a:stretch>
        </p:blipFill>
        <p:spPr>
          <a:xfrm>
            <a:off x="5598502" y="0"/>
            <a:ext cx="3545498" cy="1068228"/>
          </a:xfrm>
          <a:prstGeom prst="rect">
            <a:avLst/>
          </a:prstGeom>
        </p:spPr>
      </p:pic>
      <p:sp>
        <p:nvSpPr>
          <p:cNvPr id="9" name="矩形 8"/>
          <p:cNvSpPr/>
          <p:nvPr/>
        </p:nvSpPr>
        <p:spPr>
          <a:xfrm>
            <a:off x="7351499" y="29696"/>
            <a:ext cx="1754401" cy="286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0" y="1148143"/>
            <a:ext cx="6838272" cy="3415974"/>
          </a:xfrm>
          <a:prstGeom prst="rect">
            <a:avLst/>
          </a:prstGeom>
        </p:spPr>
      </p:pic>
      <p:sp>
        <p:nvSpPr>
          <p:cNvPr id="7" name="文本框 6"/>
          <p:cNvSpPr txBox="1"/>
          <p:nvPr/>
        </p:nvSpPr>
        <p:spPr>
          <a:xfrm>
            <a:off x="6952572" y="1417251"/>
            <a:ext cx="2153328" cy="2877757"/>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成本管制组创建需各部门提交资料的子任务，这些任务的复核人是成本管制组</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要给自己留一个损益计算的子任务，复核人应该是成本管制组经理</a:t>
            </a:r>
            <a:endParaRPr lang="en-US" altLang="zh-CN" sz="1400" dirty="0" smtClean="0">
              <a:solidFill>
                <a:srgbClr val="7030A0"/>
              </a:solidFill>
            </a:endParaRPr>
          </a:p>
          <a:p>
            <a:pPr>
              <a:lnSpc>
                <a:spcPct val="150000"/>
              </a:lnSpc>
            </a:pPr>
            <a:endParaRPr lang="en-US" altLang="zh-CN" sz="1400" dirty="0" smtClean="0">
              <a:solidFill>
                <a:srgbClr val="7030A0"/>
              </a:solidFill>
            </a:endParaRPr>
          </a:p>
          <a:p>
            <a:pPr marL="266700" indent="-266700">
              <a:lnSpc>
                <a:spcPct val="150000"/>
              </a:lnSpc>
              <a:buFont typeface="+mj-ea"/>
              <a:buAutoNum type="circleNumDbPlain"/>
            </a:pPr>
            <a:endParaRPr lang="en-US" altLang="zh-CN" sz="1400" dirty="0">
              <a:solidFill>
                <a:srgbClr val="7030A0"/>
              </a:solidFill>
            </a:endParaRPr>
          </a:p>
        </p:txBody>
      </p:sp>
    </p:spTree>
    <p:extLst>
      <p:ext uri="{BB962C8B-B14F-4D97-AF65-F5344CB8AC3E}">
        <p14:creationId xmlns:p14="http://schemas.microsoft.com/office/powerpoint/2010/main" val="3920428529"/>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94488" y="1041272"/>
            <a:ext cx="6897033" cy="3066303"/>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a:t>9</a:t>
            </a:r>
            <a:r>
              <a:rPr lang="zh-CN" altLang="en-US" dirty="0" smtClean="0"/>
              <a:t>、损益计算</a:t>
            </a:r>
            <a:r>
              <a:rPr lang="en-US" altLang="zh-CN" dirty="0" smtClean="0"/>
              <a:t>-</a:t>
            </a:r>
            <a:r>
              <a:rPr lang="zh-CN" altLang="en-US" dirty="0" smtClean="0">
                <a:solidFill>
                  <a:srgbClr val="00CC00"/>
                </a:solidFill>
              </a:rPr>
              <a:t>损益资料计算、提交</a:t>
            </a:r>
            <a:endParaRPr lang="zh-CN" altLang="en-US" dirty="0">
              <a:solidFill>
                <a:srgbClr val="00CC00"/>
              </a:solidFill>
            </a:endParaRPr>
          </a:p>
        </p:txBody>
      </p:sp>
      <p:pic>
        <p:nvPicPr>
          <p:cNvPr id="2" name="图片 1"/>
          <p:cNvPicPr>
            <a:picLocks noChangeAspect="1"/>
          </p:cNvPicPr>
          <p:nvPr/>
        </p:nvPicPr>
        <p:blipFill>
          <a:blip r:embed="rId3"/>
          <a:stretch>
            <a:fillRect/>
          </a:stretch>
        </p:blipFill>
        <p:spPr>
          <a:xfrm>
            <a:off x="5598502" y="0"/>
            <a:ext cx="3545498" cy="1068228"/>
          </a:xfrm>
          <a:prstGeom prst="rect">
            <a:avLst/>
          </a:prstGeom>
        </p:spPr>
      </p:pic>
      <p:sp>
        <p:nvSpPr>
          <p:cNvPr id="9" name="矩形 8"/>
          <p:cNvSpPr/>
          <p:nvPr/>
        </p:nvSpPr>
        <p:spPr>
          <a:xfrm>
            <a:off x="7351500" y="381000"/>
            <a:ext cx="1754400" cy="660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77263" y="3302876"/>
            <a:ext cx="7566662" cy="1326274"/>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和其它的项目任务一样，通过提交</a:t>
            </a:r>
            <a:r>
              <a:rPr lang="en-US" altLang="zh-CN" sz="1400" dirty="0" smtClean="0">
                <a:solidFill>
                  <a:srgbClr val="7030A0"/>
                </a:solidFill>
              </a:rPr>
              <a:t>-</a:t>
            </a:r>
            <a:r>
              <a:rPr lang="zh-CN" altLang="en-US" sz="1400" dirty="0" smtClean="0">
                <a:solidFill>
                  <a:srgbClr val="7030A0"/>
                </a:solidFill>
              </a:rPr>
              <a:t>复核后这些子任务逐个完成</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成本管制组在分下去的各子任务都完成后，下载所有任务的交付物，进行最终的损益计算</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损益计算完毕后，提交损益计算任务进行复核</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复核通过后整个损益计算任务完成</a:t>
            </a:r>
            <a:endParaRPr lang="en-US" altLang="zh-CN" sz="1400" dirty="0">
              <a:solidFill>
                <a:srgbClr val="7030A0"/>
              </a:solidFill>
            </a:endParaRPr>
          </a:p>
        </p:txBody>
      </p:sp>
    </p:spTree>
    <p:extLst>
      <p:ext uri="{BB962C8B-B14F-4D97-AF65-F5344CB8AC3E}">
        <p14:creationId xmlns:p14="http://schemas.microsoft.com/office/powerpoint/2010/main" val="240212661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a:t>
            </a:r>
            <a:r>
              <a:rPr lang="zh-CN" altLang="en-US" dirty="0" smtClean="0"/>
              <a:t>、看板</a:t>
            </a:r>
            <a:endParaRPr lang="zh-CN" altLang="en-US" dirty="0"/>
          </a:p>
        </p:txBody>
      </p:sp>
      <p:sp>
        <p:nvSpPr>
          <p:cNvPr id="6" name="矩形 5"/>
          <p:cNvSpPr/>
          <p:nvPr/>
        </p:nvSpPr>
        <p:spPr>
          <a:xfrm>
            <a:off x="177163" y="1079676"/>
            <a:ext cx="1258731" cy="354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4552950" y="274473"/>
            <a:ext cx="4312477" cy="1675142"/>
          </a:xfrm>
          <a:prstGeom prst="rect">
            <a:avLst/>
          </a:prstGeom>
          <a:ln>
            <a:solidFill>
              <a:schemeClr val="tx2">
                <a:lumMod val="60000"/>
                <a:lumOff val="40000"/>
              </a:schemeClr>
            </a:solidFill>
          </a:ln>
        </p:spPr>
      </p:pic>
    </p:spTree>
    <p:extLst>
      <p:ext uri="{BB962C8B-B14F-4D97-AF65-F5344CB8AC3E}">
        <p14:creationId xmlns:p14="http://schemas.microsoft.com/office/powerpoint/2010/main" val="4015817038"/>
      </p:ext>
    </p:extLst>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10</a:t>
            </a:r>
            <a:r>
              <a:rPr lang="zh-CN" altLang="en-US" dirty="0" smtClean="0"/>
              <a:t>、会议管理</a:t>
            </a:r>
            <a:endParaRPr lang="zh-CN" altLang="en-US" dirty="0">
              <a:solidFill>
                <a:srgbClr val="00CC00"/>
              </a:solidFill>
            </a:endParaRPr>
          </a:p>
        </p:txBody>
      </p:sp>
      <p:sp>
        <p:nvSpPr>
          <p:cNvPr id="9" name="矩形 8"/>
          <p:cNvSpPr/>
          <p:nvPr/>
        </p:nvSpPr>
        <p:spPr>
          <a:xfrm>
            <a:off x="3245893" y="2454441"/>
            <a:ext cx="939412"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552950" y="1536356"/>
            <a:ext cx="4414898" cy="1328756"/>
          </a:xfrm>
          <a:prstGeom prst="rect">
            <a:avLst/>
          </a:prstGeom>
        </p:spPr>
      </p:pic>
    </p:spTree>
    <p:extLst>
      <p:ext uri="{BB962C8B-B14F-4D97-AF65-F5344CB8AC3E}">
        <p14:creationId xmlns:p14="http://schemas.microsoft.com/office/powerpoint/2010/main" val="3893349142"/>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5922" y="1113998"/>
            <a:ext cx="8717719" cy="2924602"/>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10</a:t>
            </a:r>
            <a:r>
              <a:rPr lang="zh-CN" altLang="en-US" dirty="0" smtClean="0"/>
              <a:t>、会议管理</a:t>
            </a:r>
            <a:r>
              <a:rPr lang="en-US" altLang="zh-CN" dirty="0" smtClean="0"/>
              <a:t>-</a:t>
            </a:r>
            <a:r>
              <a:rPr lang="en-US" altLang="zh-CN" dirty="0" smtClean="0">
                <a:solidFill>
                  <a:srgbClr val="00CC00"/>
                </a:solidFill>
              </a:rPr>
              <a:t>Gate</a:t>
            </a:r>
            <a:r>
              <a:rPr lang="zh-CN" altLang="en-US" dirty="0" smtClean="0">
                <a:solidFill>
                  <a:srgbClr val="00CC00"/>
                </a:solidFill>
              </a:rPr>
              <a:t>会议</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525814" y="78046"/>
            <a:ext cx="3442034" cy="1035952"/>
          </a:xfrm>
          <a:prstGeom prst="rect">
            <a:avLst/>
          </a:prstGeom>
        </p:spPr>
      </p:pic>
      <p:sp>
        <p:nvSpPr>
          <p:cNvPr id="9" name="矩形 8"/>
          <p:cNvSpPr/>
          <p:nvPr/>
        </p:nvSpPr>
        <p:spPr>
          <a:xfrm>
            <a:off x="7116330" y="78046"/>
            <a:ext cx="887845" cy="645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00201" y="3423630"/>
            <a:ext cx="5391150" cy="1076325"/>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会议可能是</a:t>
            </a:r>
            <a:r>
              <a:rPr lang="en-US" altLang="zh-CN" sz="1400" dirty="0" smtClean="0">
                <a:solidFill>
                  <a:srgbClr val="7030A0"/>
                </a:solidFill>
              </a:rPr>
              <a:t>Gate</a:t>
            </a:r>
            <a:r>
              <a:rPr lang="zh-CN" altLang="en-US" sz="1400" dirty="0" smtClean="0">
                <a:solidFill>
                  <a:srgbClr val="7030A0"/>
                </a:solidFill>
              </a:rPr>
              <a:t>会议，可能是专案会议，也可能是其它会议</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在</a:t>
            </a:r>
            <a:r>
              <a:rPr lang="en-US" altLang="zh-CN" sz="1400" dirty="0" smtClean="0">
                <a:solidFill>
                  <a:srgbClr val="7030A0"/>
                </a:solidFill>
              </a:rPr>
              <a:t>Gate</a:t>
            </a:r>
            <a:r>
              <a:rPr lang="zh-CN" altLang="en-US" sz="1400" dirty="0" smtClean="0">
                <a:solidFill>
                  <a:srgbClr val="7030A0"/>
                </a:solidFill>
              </a:rPr>
              <a:t>任务中可以关联会议</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会议中需要填写相关的会议信息，包括地点、日期、出席者等</a:t>
            </a:r>
            <a:endParaRPr lang="en-US" altLang="zh-CN" sz="1400" dirty="0">
              <a:solidFill>
                <a:srgbClr val="7030A0"/>
              </a:solidFill>
            </a:endParaRPr>
          </a:p>
        </p:txBody>
      </p:sp>
      <p:pic>
        <p:nvPicPr>
          <p:cNvPr id="4" name="图片 3"/>
          <p:cNvPicPr>
            <a:picLocks noChangeAspect="1"/>
          </p:cNvPicPr>
          <p:nvPr/>
        </p:nvPicPr>
        <p:blipFill>
          <a:blip r:embed="rId4"/>
          <a:stretch>
            <a:fillRect/>
          </a:stretch>
        </p:blipFill>
        <p:spPr>
          <a:xfrm>
            <a:off x="7212589" y="2149950"/>
            <a:ext cx="959861" cy="2350005"/>
          </a:xfrm>
          <a:prstGeom prst="rect">
            <a:avLst/>
          </a:prstGeom>
          <a:ln>
            <a:solidFill>
              <a:srgbClr val="00CC00"/>
            </a:solidFill>
          </a:ln>
        </p:spPr>
      </p:pic>
    </p:spTree>
    <p:extLst>
      <p:ext uri="{BB962C8B-B14F-4D97-AF65-F5344CB8AC3E}">
        <p14:creationId xmlns:p14="http://schemas.microsoft.com/office/powerpoint/2010/main" val="2467227991"/>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10</a:t>
            </a:r>
            <a:r>
              <a:rPr lang="zh-CN" altLang="en-US" dirty="0" smtClean="0"/>
              <a:t>、会议管理</a:t>
            </a:r>
            <a:r>
              <a:rPr lang="en-US" altLang="zh-CN" dirty="0" smtClean="0"/>
              <a:t>-</a:t>
            </a:r>
            <a:r>
              <a:rPr lang="zh-CN" altLang="en-US" dirty="0" smtClean="0">
                <a:solidFill>
                  <a:srgbClr val="00CC00"/>
                </a:solidFill>
              </a:rPr>
              <a:t>会议纪要</a:t>
            </a:r>
            <a:endParaRPr lang="zh-CN" altLang="en-US" dirty="0">
              <a:solidFill>
                <a:srgbClr val="00CC00"/>
              </a:solidFill>
            </a:endParaRPr>
          </a:p>
        </p:txBody>
      </p:sp>
      <p:pic>
        <p:nvPicPr>
          <p:cNvPr id="3" name="图片 2"/>
          <p:cNvPicPr>
            <a:picLocks noChangeAspect="1"/>
          </p:cNvPicPr>
          <p:nvPr/>
        </p:nvPicPr>
        <p:blipFill>
          <a:blip r:embed="rId2"/>
          <a:stretch>
            <a:fillRect/>
          </a:stretch>
        </p:blipFill>
        <p:spPr>
          <a:xfrm>
            <a:off x="5525814" y="78046"/>
            <a:ext cx="3442034" cy="1035952"/>
          </a:xfrm>
          <a:prstGeom prst="rect">
            <a:avLst/>
          </a:prstGeom>
        </p:spPr>
      </p:pic>
      <p:sp>
        <p:nvSpPr>
          <p:cNvPr id="9" name="矩形 8"/>
          <p:cNvSpPr/>
          <p:nvPr/>
        </p:nvSpPr>
        <p:spPr>
          <a:xfrm>
            <a:off x="7116330" y="801946"/>
            <a:ext cx="887845" cy="309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59226" y="1987550"/>
            <a:ext cx="2578327" cy="1793875"/>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会议结束后，将会议相关内容通过会议纪要</a:t>
            </a:r>
            <a:r>
              <a:rPr lang="en-US" altLang="zh-CN" sz="1400" dirty="0" smtClean="0">
                <a:solidFill>
                  <a:srgbClr val="7030A0"/>
                </a:solidFill>
              </a:rPr>
              <a:t>(</a:t>
            </a:r>
            <a:r>
              <a:rPr lang="zh-CN" altLang="en-US" sz="1400" dirty="0" smtClean="0">
                <a:solidFill>
                  <a:srgbClr val="7030A0"/>
                </a:solidFill>
              </a:rPr>
              <a:t>通知流程</a:t>
            </a:r>
            <a:r>
              <a:rPr lang="en-US" altLang="zh-CN" sz="1400" dirty="0" smtClean="0">
                <a:solidFill>
                  <a:srgbClr val="7030A0"/>
                </a:solidFill>
              </a:rPr>
              <a:t>)</a:t>
            </a:r>
            <a:r>
              <a:rPr lang="zh-CN" altLang="en-US" sz="1400" dirty="0" smtClean="0">
                <a:solidFill>
                  <a:srgbClr val="7030A0"/>
                </a:solidFill>
              </a:rPr>
              <a:t>的方式发送给相关人员</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会议纪要需在流程中选择送达的人员</a:t>
            </a:r>
            <a:endParaRPr lang="en-US" altLang="zh-CN" sz="1400" dirty="0">
              <a:solidFill>
                <a:srgbClr val="7030A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0" y="885825"/>
            <a:ext cx="5583522" cy="4249406"/>
          </a:xfrm>
          <a:prstGeom prst="rect">
            <a:avLst/>
          </a:prstGeom>
        </p:spPr>
      </p:pic>
    </p:spTree>
    <p:extLst>
      <p:ext uri="{BB962C8B-B14F-4D97-AF65-F5344CB8AC3E}">
        <p14:creationId xmlns:p14="http://schemas.microsoft.com/office/powerpoint/2010/main" val="1992951709"/>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11</a:t>
            </a:r>
            <a:r>
              <a:rPr lang="zh-CN" altLang="en-US" dirty="0" smtClean="0"/>
              <a:t>、交付物管理</a:t>
            </a:r>
            <a:endParaRPr lang="zh-CN" altLang="en-US" dirty="0">
              <a:solidFill>
                <a:srgbClr val="00CC00"/>
              </a:solidFill>
            </a:endParaRPr>
          </a:p>
        </p:txBody>
      </p:sp>
      <p:sp>
        <p:nvSpPr>
          <p:cNvPr id="9" name="矩形 8"/>
          <p:cNvSpPr/>
          <p:nvPr/>
        </p:nvSpPr>
        <p:spPr>
          <a:xfrm>
            <a:off x="3238010" y="2907042"/>
            <a:ext cx="1064824"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503138" y="1663032"/>
            <a:ext cx="4640862" cy="922513"/>
          </a:xfrm>
          <a:prstGeom prst="rect">
            <a:avLst/>
          </a:prstGeom>
        </p:spPr>
      </p:pic>
    </p:spTree>
    <p:extLst>
      <p:ext uri="{BB962C8B-B14F-4D97-AF65-F5344CB8AC3E}">
        <p14:creationId xmlns:p14="http://schemas.microsoft.com/office/powerpoint/2010/main" val="1250398920"/>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 y="1028434"/>
            <a:ext cx="9140555" cy="3657866"/>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11</a:t>
            </a:r>
            <a:r>
              <a:rPr lang="zh-CN" altLang="en-US" dirty="0" smtClean="0"/>
              <a:t>、交付物管理</a:t>
            </a:r>
            <a:r>
              <a:rPr lang="en-US" altLang="zh-CN" dirty="0" smtClean="0"/>
              <a:t>-</a:t>
            </a:r>
            <a:r>
              <a:rPr lang="zh-CN" altLang="en-US" dirty="0" smtClean="0">
                <a:solidFill>
                  <a:srgbClr val="00CC00"/>
                </a:solidFill>
              </a:rPr>
              <a:t>文档建立</a:t>
            </a:r>
            <a:endParaRPr lang="zh-CN" altLang="en-US" dirty="0">
              <a:solidFill>
                <a:srgbClr val="00CC00"/>
              </a:solidFill>
            </a:endParaRPr>
          </a:p>
        </p:txBody>
      </p:sp>
      <p:pic>
        <p:nvPicPr>
          <p:cNvPr id="2" name="图片 1"/>
          <p:cNvPicPr>
            <a:picLocks noChangeAspect="1"/>
          </p:cNvPicPr>
          <p:nvPr/>
        </p:nvPicPr>
        <p:blipFill>
          <a:blip r:embed="rId3"/>
          <a:stretch>
            <a:fillRect/>
          </a:stretch>
        </p:blipFill>
        <p:spPr>
          <a:xfrm>
            <a:off x="4503138" y="62832"/>
            <a:ext cx="4640862" cy="922513"/>
          </a:xfrm>
          <a:prstGeom prst="rect">
            <a:avLst/>
          </a:prstGeom>
        </p:spPr>
      </p:pic>
      <p:sp>
        <p:nvSpPr>
          <p:cNvPr id="9" name="矩形 8"/>
          <p:cNvSpPr/>
          <p:nvPr/>
        </p:nvSpPr>
        <p:spPr>
          <a:xfrm>
            <a:off x="6626338" y="118482"/>
            <a:ext cx="2416061"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053637" y="2413000"/>
            <a:ext cx="988762" cy="374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C:\Users\Administrator\Desktop\新建文件夹\jiami9.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9561" y="980281"/>
            <a:ext cx="5580993" cy="4158155"/>
          </a:xfrm>
          <a:prstGeom prst="rect">
            <a:avLst/>
          </a:prstGeom>
          <a:noFill/>
          <a:ln>
            <a:noFill/>
          </a:ln>
        </p:spPr>
      </p:pic>
      <p:sp>
        <p:nvSpPr>
          <p:cNvPr id="8" name="文本框 7"/>
          <p:cNvSpPr txBox="1"/>
          <p:nvPr/>
        </p:nvSpPr>
        <p:spPr>
          <a:xfrm>
            <a:off x="1048114" y="3059359"/>
            <a:ext cx="3339037" cy="1997684"/>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在项目任务的可交付内容中，在项目的文件夹中，等位置都可以创建文档</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文档中有文件对象进行上传下载，一个文档可以挂多个文件</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文档中的文件也可以通过</a:t>
            </a:r>
            <a:r>
              <a:rPr lang="en-US" altLang="zh-CN" sz="1400" dirty="0" err="1" smtClean="0">
                <a:solidFill>
                  <a:srgbClr val="7030A0"/>
                </a:solidFill>
              </a:rPr>
              <a:t>AutoVue</a:t>
            </a:r>
            <a:r>
              <a:rPr lang="zh-CN" altLang="en-US" sz="1400" dirty="0" smtClean="0">
                <a:solidFill>
                  <a:srgbClr val="7030A0"/>
                </a:solidFill>
              </a:rPr>
              <a:t>进行浏览</a:t>
            </a:r>
            <a:endParaRPr lang="en-US" altLang="zh-CN" sz="1400" dirty="0">
              <a:solidFill>
                <a:srgbClr val="7030A0"/>
              </a:solidFill>
            </a:endParaRPr>
          </a:p>
        </p:txBody>
      </p:sp>
    </p:spTree>
    <p:extLst>
      <p:ext uri="{BB962C8B-B14F-4D97-AF65-F5344CB8AC3E}">
        <p14:creationId xmlns:p14="http://schemas.microsoft.com/office/powerpoint/2010/main" val="20435701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098564"/>
            <a:ext cx="9144000" cy="4026787"/>
          </a:xfrm>
          <a:prstGeom prst="rect">
            <a:avLst/>
          </a:prstGeom>
        </p:spPr>
      </p:pic>
      <p:sp>
        <p:nvSpPr>
          <p:cNvPr id="5" name="标题 4"/>
          <p:cNvSpPr>
            <a:spLocks noGrp="1"/>
          </p:cNvSpPr>
          <p:nvPr>
            <p:ph type="title"/>
          </p:nvPr>
        </p:nvSpPr>
        <p:spPr>
          <a:xfrm>
            <a:off x="177164" y="143591"/>
            <a:ext cx="3709036" cy="465947"/>
          </a:xfrm>
        </p:spPr>
        <p:txBody>
          <a:bodyPr vert="horz" lIns="87916" tIns="43957" rIns="87916" bIns="43957" rtlCol="0" anchor="ctr">
            <a:noAutofit/>
          </a:bodyPr>
          <a:lstStyle/>
          <a:p>
            <a:pPr fontAlgn="base">
              <a:spcAft>
                <a:spcPct val="0"/>
              </a:spcAft>
            </a:pPr>
            <a:r>
              <a:rPr lang="en-US" altLang="zh-CN" dirty="0" smtClean="0"/>
              <a:t>11</a:t>
            </a:r>
            <a:r>
              <a:rPr lang="zh-CN" altLang="en-US" dirty="0" smtClean="0"/>
              <a:t>、交付物管理</a:t>
            </a:r>
            <a:r>
              <a:rPr lang="en-US" altLang="zh-CN" dirty="0" smtClean="0"/>
              <a:t>-</a:t>
            </a:r>
            <a:r>
              <a:rPr lang="zh-CN" altLang="en-US" dirty="0" smtClean="0">
                <a:solidFill>
                  <a:srgbClr val="00CC00"/>
                </a:solidFill>
              </a:rPr>
              <a:t>文档审批发布</a:t>
            </a:r>
            <a:endParaRPr lang="zh-CN" altLang="en-US" dirty="0">
              <a:solidFill>
                <a:srgbClr val="00CC00"/>
              </a:solidFill>
            </a:endParaRPr>
          </a:p>
        </p:txBody>
      </p:sp>
      <p:pic>
        <p:nvPicPr>
          <p:cNvPr id="2" name="图片 1"/>
          <p:cNvPicPr>
            <a:picLocks noChangeAspect="1"/>
          </p:cNvPicPr>
          <p:nvPr/>
        </p:nvPicPr>
        <p:blipFill>
          <a:blip r:embed="rId3"/>
          <a:stretch>
            <a:fillRect/>
          </a:stretch>
        </p:blipFill>
        <p:spPr>
          <a:xfrm>
            <a:off x="4503138" y="62832"/>
            <a:ext cx="4640862" cy="922513"/>
          </a:xfrm>
          <a:prstGeom prst="rect">
            <a:avLst/>
          </a:prstGeom>
        </p:spPr>
      </p:pic>
      <p:sp>
        <p:nvSpPr>
          <p:cNvPr id="9" name="矩形 8"/>
          <p:cNvSpPr/>
          <p:nvPr/>
        </p:nvSpPr>
        <p:spPr>
          <a:xfrm>
            <a:off x="6630307" y="576201"/>
            <a:ext cx="1344499"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66169" y="1273926"/>
            <a:ext cx="4114799" cy="1076516"/>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文档有</a:t>
            </a:r>
            <a:r>
              <a:rPr lang="en-US" altLang="zh-CN" sz="1400" dirty="0" smtClean="0">
                <a:solidFill>
                  <a:srgbClr val="7030A0"/>
                </a:solidFill>
              </a:rPr>
              <a:t>2</a:t>
            </a:r>
            <a:r>
              <a:rPr lang="zh-CN" altLang="en-US" sz="1400" dirty="0" smtClean="0">
                <a:solidFill>
                  <a:srgbClr val="7030A0"/>
                </a:solidFill>
              </a:rPr>
              <a:t>种发布方式：</a:t>
            </a:r>
            <a:endParaRPr lang="en-US" altLang="zh-CN" sz="1400" dirty="0" smtClean="0">
              <a:solidFill>
                <a:srgbClr val="7030A0"/>
              </a:solidFill>
            </a:endParaRPr>
          </a:p>
          <a:p>
            <a:pPr>
              <a:lnSpc>
                <a:spcPct val="150000"/>
              </a:lnSpc>
            </a:pPr>
            <a:r>
              <a:rPr lang="en-US" altLang="zh-CN" sz="1400" dirty="0" smtClean="0">
                <a:solidFill>
                  <a:srgbClr val="7030A0"/>
                </a:solidFill>
              </a:rPr>
              <a:t>1</a:t>
            </a:r>
            <a:r>
              <a:rPr lang="zh-CN" altLang="en-US" sz="1400" dirty="0" smtClean="0">
                <a:solidFill>
                  <a:srgbClr val="7030A0"/>
                </a:solidFill>
              </a:rPr>
              <a:t>、无需审批的可直接发布</a:t>
            </a:r>
            <a:endParaRPr lang="en-US" altLang="zh-CN" sz="1400" dirty="0" smtClean="0">
              <a:solidFill>
                <a:srgbClr val="7030A0"/>
              </a:solidFill>
            </a:endParaRPr>
          </a:p>
          <a:p>
            <a:pPr>
              <a:lnSpc>
                <a:spcPct val="150000"/>
              </a:lnSpc>
            </a:pPr>
            <a:r>
              <a:rPr lang="en-US" altLang="zh-CN" sz="1400" dirty="0" smtClean="0">
                <a:solidFill>
                  <a:srgbClr val="7030A0"/>
                </a:solidFill>
              </a:rPr>
              <a:t>2</a:t>
            </a:r>
            <a:r>
              <a:rPr lang="zh-CN" altLang="en-US" sz="1400" dirty="0" smtClean="0">
                <a:solidFill>
                  <a:srgbClr val="7030A0"/>
                </a:solidFill>
              </a:rPr>
              <a:t>、需要审批的走流程审批，通过审批后自动发布</a:t>
            </a:r>
            <a:endParaRPr lang="en-US" altLang="zh-CN" sz="1400" dirty="0">
              <a:solidFill>
                <a:srgbClr val="7030A0"/>
              </a:solidFill>
            </a:endParaRPr>
          </a:p>
        </p:txBody>
      </p:sp>
      <p:sp>
        <p:nvSpPr>
          <p:cNvPr id="10" name="矩形 9"/>
          <p:cNvSpPr/>
          <p:nvPr/>
        </p:nvSpPr>
        <p:spPr>
          <a:xfrm>
            <a:off x="2031683" y="2271067"/>
            <a:ext cx="654368" cy="295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34952" y="985345"/>
            <a:ext cx="7702495" cy="4190718"/>
          </a:xfrm>
          <a:prstGeom prst="rect">
            <a:avLst/>
          </a:prstGeom>
          <a:ln>
            <a:solidFill>
              <a:schemeClr val="tx2">
                <a:lumMod val="60000"/>
                <a:lumOff val="40000"/>
              </a:schemeClr>
            </a:solidFill>
          </a:ln>
        </p:spPr>
      </p:pic>
      <p:sp>
        <p:nvSpPr>
          <p:cNvPr id="11" name="矩形 10"/>
          <p:cNvSpPr/>
          <p:nvPr/>
        </p:nvSpPr>
        <p:spPr>
          <a:xfrm>
            <a:off x="2686051" y="4343400"/>
            <a:ext cx="2438399" cy="688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981576" y="2525804"/>
            <a:ext cx="266699" cy="452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2154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12</a:t>
            </a:r>
            <a:r>
              <a:rPr lang="zh-CN" altLang="en-US" dirty="0" smtClean="0"/>
              <a:t>、出图计划管理</a:t>
            </a:r>
            <a:endParaRPr lang="zh-CN" altLang="en-US" dirty="0">
              <a:solidFill>
                <a:srgbClr val="00CC00"/>
              </a:solidFill>
            </a:endParaRPr>
          </a:p>
        </p:txBody>
      </p:sp>
      <p:sp>
        <p:nvSpPr>
          <p:cNvPr id="9" name="矩形 8"/>
          <p:cNvSpPr/>
          <p:nvPr/>
        </p:nvSpPr>
        <p:spPr>
          <a:xfrm>
            <a:off x="3241130" y="3365884"/>
            <a:ext cx="1186268" cy="339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666774" y="1767840"/>
            <a:ext cx="4371015" cy="1260986"/>
          </a:xfrm>
          <a:prstGeom prst="rect">
            <a:avLst/>
          </a:prstGeom>
        </p:spPr>
      </p:pic>
    </p:spTree>
    <p:extLst>
      <p:ext uri="{BB962C8B-B14F-4D97-AF65-F5344CB8AC3E}">
        <p14:creationId xmlns:p14="http://schemas.microsoft.com/office/powerpoint/2010/main" val="3885447280"/>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416" t="21924" r="18795" b="6224"/>
          <a:stretch/>
        </p:blipFill>
        <p:spPr>
          <a:xfrm>
            <a:off x="362607" y="750313"/>
            <a:ext cx="8781393" cy="4393187"/>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12</a:t>
            </a:r>
            <a:r>
              <a:rPr lang="zh-CN" altLang="en-US" dirty="0" smtClean="0"/>
              <a:t>、出图计划管理</a:t>
            </a:r>
            <a:r>
              <a:rPr lang="en-US" altLang="zh-CN" dirty="0" smtClean="0"/>
              <a:t>-</a:t>
            </a:r>
            <a:r>
              <a:rPr lang="zh-CN" altLang="en-US" dirty="0" smtClean="0">
                <a:solidFill>
                  <a:srgbClr val="00CC00"/>
                </a:solidFill>
              </a:rPr>
              <a:t>出图</a:t>
            </a:r>
            <a:r>
              <a:rPr lang="en-US" altLang="zh-CN" dirty="0" smtClean="0">
                <a:solidFill>
                  <a:srgbClr val="00CC00"/>
                </a:solidFill>
              </a:rPr>
              <a:t>BOM</a:t>
            </a:r>
            <a:r>
              <a:rPr lang="zh-CN" altLang="en-US" dirty="0" smtClean="0">
                <a:solidFill>
                  <a:srgbClr val="00CC00"/>
                </a:solidFill>
              </a:rPr>
              <a:t>集成</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237978" y="72646"/>
            <a:ext cx="3792191" cy="1094002"/>
          </a:xfrm>
          <a:prstGeom prst="rect">
            <a:avLst/>
          </a:prstGeom>
        </p:spPr>
      </p:pic>
      <p:sp>
        <p:nvSpPr>
          <p:cNvPr id="9" name="矩形 8"/>
          <p:cNvSpPr/>
          <p:nvPr/>
        </p:nvSpPr>
        <p:spPr>
          <a:xfrm>
            <a:off x="7360202" y="93585"/>
            <a:ext cx="1262303" cy="308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805133" y="2762906"/>
            <a:ext cx="5225036" cy="1375542"/>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通过开发的集成接口，从汽研院</a:t>
            </a:r>
            <a:r>
              <a:rPr lang="en-US" altLang="zh-CN" sz="1400" dirty="0" err="1" smtClean="0">
                <a:solidFill>
                  <a:srgbClr val="7030A0"/>
                </a:solidFill>
              </a:rPr>
              <a:t>TeamCenter</a:t>
            </a:r>
            <a:r>
              <a:rPr lang="zh-CN" altLang="en-US" sz="1400" dirty="0" smtClean="0">
                <a:solidFill>
                  <a:srgbClr val="7030A0"/>
                </a:solidFill>
              </a:rPr>
              <a:t>中获取相关的</a:t>
            </a:r>
            <a:r>
              <a:rPr lang="en-US" altLang="zh-CN" sz="1400" dirty="0" smtClean="0">
                <a:solidFill>
                  <a:srgbClr val="7030A0"/>
                </a:solidFill>
              </a:rPr>
              <a:t>BOM</a:t>
            </a:r>
            <a:r>
              <a:rPr lang="zh-CN" altLang="en-US" sz="1400" dirty="0" smtClean="0">
                <a:solidFill>
                  <a:srgbClr val="7030A0"/>
                </a:solidFill>
              </a:rPr>
              <a:t>信息，包括</a:t>
            </a:r>
            <a:r>
              <a:rPr lang="en-US" altLang="zh-CN" sz="1400" dirty="0" smtClean="0">
                <a:solidFill>
                  <a:srgbClr val="7030A0"/>
                </a:solidFill>
              </a:rPr>
              <a:t>UPG</a:t>
            </a:r>
            <a:r>
              <a:rPr lang="zh-CN" altLang="en-US" sz="1400" dirty="0" smtClean="0">
                <a:solidFill>
                  <a:srgbClr val="7030A0"/>
                </a:solidFill>
              </a:rPr>
              <a:t>和一阶件，并生成相应的出图</a:t>
            </a:r>
            <a:r>
              <a:rPr lang="en-US" altLang="zh-CN" sz="1400" dirty="0" smtClean="0">
                <a:solidFill>
                  <a:srgbClr val="7030A0"/>
                </a:solidFill>
              </a:rPr>
              <a:t>BOM</a:t>
            </a:r>
            <a:r>
              <a:rPr lang="zh-CN" altLang="en-US" sz="1400" dirty="0" smtClean="0">
                <a:solidFill>
                  <a:srgbClr val="7030A0"/>
                </a:solidFill>
              </a:rPr>
              <a:t>结构</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也可以</a:t>
            </a:r>
            <a:r>
              <a:rPr lang="en-US" altLang="zh-CN" sz="1400" dirty="0" smtClean="0">
                <a:solidFill>
                  <a:srgbClr val="7030A0"/>
                </a:solidFill>
              </a:rPr>
              <a:t>Excel</a:t>
            </a:r>
            <a:r>
              <a:rPr lang="zh-CN" altLang="en-US" sz="1400" dirty="0" smtClean="0">
                <a:solidFill>
                  <a:srgbClr val="7030A0"/>
                </a:solidFill>
              </a:rPr>
              <a:t>导入或者手工自行维护出图</a:t>
            </a:r>
            <a:r>
              <a:rPr lang="en-US" altLang="zh-CN" sz="1400" dirty="0" smtClean="0">
                <a:solidFill>
                  <a:srgbClr val="7030A0"/>
                </a:solidFill>
              </a:rPr>
              <a:t>BOM</a:t>
            </a:r>
            <a:r>
              <a:rPr lang="zh-CN" altLang="en-US" sz="1400" dirty="0" smtClean="0">
                <a:solidFill>
                  <a:srgbClr val="7030A0"/>
                </a:solidFill>
              </a:rPr>
              <a:t>结构</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一般第一版通过</a:t>
            </a:r>
            <a:r>
              <a:rPr lang="en-US" altLang="zh-CN" sz="1400" dirty="0" smtClean="0">
                <a:solidFill>
                  <a:srgbClr val="7030A0"/>
                </a:solidFill>
              </a:rPr>
              <a:t>Excel</a:t>
            </a:r>
            <a:r>
              <a:rPr lang="zh-CN" altLang="en-US" sz="1400" dirty="0" smtClean="0">
                <a:solidFill>
                  <a:srgbClr val="7030A0"/>
                </a:solidFill>
              </a:rPr>
              <a:t>导入，然后通过集成接口刷新</a:t>
            </a:r>
            <a:r>
              <a:rPr lang="en-US" altLang="zh-CN" sz="1400" dirty="0" smtClean="0">
                <a:solidFill>
                  <a:srgbClr val="7030A0"/>
                </a:solidFill>
              </a:rPr>
              <a:t>BOM</a:t>
            </a:r>
            <a:r>
              <a:rPr lang="zh-CN" altLang="en-US" sz="1400" dirty="0" smtClean="0">
                <a:solidFill>
                  <a:srgbClr val="7030A0"/>
                </a:solidFill>
              </a:rPr>
              <a:t>信息</a:t>
            </a:r>
            <a:endParaRPr lang="en-US" altLang="zh-CN" sz="1400" dirty="0">
              <a:solidFill>
                <a:srgbClr val="7030A0"/>
              </a:solidFill>
            </a:endParaRPr>
          </a:p>
        </p:txBody>
      </p:sp>
    </p:spTree>
    <p:extLst>
      <p:ext uri="{BB962C8B-B14F-4D97-AF65-F5344CB8AC3E}">
        <p14:creationId xmlns:p14="http://schemas.microsoft.com/office/powerpoint/2010/main" val="1920937077"/>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0156" t="22389" r="4089" b="6650"/>
          <a:stretch/>
        </p:blipFill>
        <p:spPr>
          <a:xfrm>
            <a:off x="0" y="887329"/>
            <a:ext cx="9144000" cy="4256171"/>
          </a:xfrm>
          <a:prstGeom prst="rect">
            <a:avLst/>
          </a:prstGeom>
        </p:spPr>
      </p:pic>
      <p:sp>
        <p:nvSpPr>
          <p:cNvPr id="5" name="标题 4"/>
          <p:cNvSpPr>
            <a:spLocks noGrp="1"/>
          </p:cNvSpPr>
          <p:nvPr>
            <p:ph type="title"/>
          </p:nvPr>
        </p:nvSpPr>
        <p:spPr>
          <a:xfrm>
            <a:off x="177163" y="143591"/>
            <a:ext cx="4653151" cy="465947"/>
          </a:xfrm>
        </p:spPr>
        <p:txBody>
          <a:bodyPr vert="horz" lIns="87916" tIns="43957" rIns="87916" bIns="43957" rtlCol="0" anchor="ctr">
            <a:noAutofit/>
          </a:bodyPr>
          <a:lstStyle/>
          <a:p>
            <a:pPr fontAlgn="base">
              <a:spcAft>
                <a:spcPct val="0"/>
              </a:spcAft>
            </a:pPr>
            <a:r>
              <a:rPr lang="en-US" altLang="zh-CN" dirty="0" smtClean="0"/>
              <a:t>12</a:t>
            </a:r>
            <a:r>
              <a:rPr lang="zh-CN" altLang="en-US" dirty="0" smtClean="0"/>
              <a:t>、出图计划管理</a:t>
            </a:r>
            <a:r>
              <a:rPr lang="en-US" altLang="zh-CN" dirty="0" smtClean="0"/>
              <a:t>-</a:t>
            </a:r>
            <a:r>
              <a:rPr lang="zh-CN" altLang="en-US" dirty="0" smtClean="0">
                <a:solidFill>
                  <a:srgbClr val="00CC00"/>
                </a:solidFill>
              </a:rPr>
              <a:t>出图计划制定与跟踪</a:t>
            </a:r>
            <a:endParaRPr lang="zh-CN" altLang="en-US" dirty="0">
              <a:solidFill>
                <a:srgbClr val="00CC00"/>
              </a:solidFill>
            </a:endParaRPr>
          </a:p>
        </p:txBody>
      </p:sp>
      <p:pic>
        <p:nvPicPr>
          <p:cNvPr id="3" name="图片 2"/>
          <p:cNvPicPr>
            <a:picLocks noChangeAspect="1"/>
          </p:cNvPicPr>
          <p:nvPr/>
        </p:nvPicPr>
        <p:blipFill>
          <a:blip r:embed="rId3"/>
          <a:stretch>
            <a:fillRect/>
          </a:stretch>
        </p:blipFill>
        <p:spPr>
          <a:xfrm>
            <a:off x="5237978" y="72646"/>
            <a:ext cx="3792191" cy="1094002"/>
          </a:xfrm>
          <a:prstGeom prst="rect">
            <a:avLst/>
          </a:prstGeom>
        </p:spPr>
      </p:pic>
      <p:sp>
        <p:nvSpPr>
          <p:cNvPr id="9" name="矩形 8"/>
          <p:cNvSpPr/>
          <p:nvPr/>
        </p:nvSpPr>
        <p:spPr>
          <a:xfrm>
            <a:off x="7360202" y="467605"/>
            <a:ext cx="1669967" cy="680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503738" y="2904795"/>
            <a:ext cx="6022428" cy="1686911"/>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切换到出图计划维护视图后，就可以对每个零件进行计划的制定，填写计划完成时间</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a:solidFill>
                  <a:srgbClr val="7030A0"/>
                </a:solidFill>
              </a:rPr>
              <a:t>当汽研院</a:t>
            </a:r>
            <a:r>
              <a:rPr lang="en-US" altLang="zh-CN" sz="1400" dirty="0" err="1" smtClean="0">
                <a:solidFill>
                  <a:srgbClr val="7030A0"/>
                </a:solidFill>
              </a:rPr>
              <a:t>TeamCenter</a:t>
            </a:r>
            <a:r>
              <a:rPr lang="zh-CN" altLang="en-US" sz="1400" dirty="0" smtClean="0">
                <a:solidFill>
                  <a:srgbClr val="7030A0"/>
                </a:solidFill>
              </a:rPr>
              <a:t>中相应图纸的出图状态变化后，集成接口会获取相应的数据，并后台更新这个视图中的实际完成时间</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后续对出图计划的跟踪管理中，都需要打开这个视图进行查阅完成情况</a:t>
            </a:r>
            <a:endParaRPr lang="en-US" altLang="zh-CN" sz="1400" dirty="0">
              <a:solidFill>
                <a:srgbClr val="7030A0"/>
              </a:solidFill>
            </a:endParaRPr>
          </a:p>
        </p:txBody>
      </p:sp>
    </p:spTree>
    <p:extLst>
      <p:ext uri="{BB962C8B-B14F-4D97-AF65-F5344CB8AC3E}">
        <p14:creationId xmlns:p14="http://schemas.microsoft.com/office/powerpoint/2010/main" val="614529171"/>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7163" y="609538"/>
            <a:ext cx="4267268" cy="3947948"/>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704850" y="3779520"/>
            <a:ext cx="3232150" cy="777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4432232" y="1256144"/>
            <a:ext cx="4711768" cy="1509916"/>
          </a:xfrm>
          <a:prstGeom prst="rect">
            <a:avLst/>
          </a:prstGeom>
        </p:spPr>
      </p:pic>
    </p:spTree>
    <p:extLst>
      <p:ext uri="{BB962C8B-B14F-4D97-AF65-F5344CB8AC3E}">
        <p14:creationId xmlns:p14="http://schemas.microsoft.com/office/powerpoint/2010/main" val="923720326"/>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632124" y="449733"/>
            <a:ext cx="4312477" cy="1675142"/>
          </a:xfrm>
          <a:prstGeom prst="rect">
            <a:avLst/>
          </a:prstGeom>
          <a:ln>
            <a:solidFill>
              <a:schemeClr val="tx2">
                <a:lumMod val="60000"/>
                <a:lumOff val="40000"/>
              </a:schemeClr>
            </a:solidFill>
          </a:ln>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4" y="2272962"/>
            <a:ext cx="9131736" cy="5136602"/>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a:t>
            </a:r>
            <a:r>
              <a:rPr lang="zh-CN" altLang="en-US" dirty="0" smtClean="0"/>
              <a:t>、看板 </a:t>
            </a:r>
            <a:r>
              <a:rPr lang="en-US" altLang="zh-CN" dirty="0" smtClean="0"/>
              <a:t>– </a:t>
            </a:r>
            <a:r>
              <a:rPr lang="zh-CN" altLang="en-US" dirty="0" smtClean="0">
                <a:solidFill>
                  <a:srgbClr val="00CC00"/>
                </a:solidFill>
              </a:rPr>
              <a:t>待办事项</a:t>
            </a:r>
            <a:endParaRPr lang="zh-CN" altLang="en-US" dirty="0">
              <a:solidFill>
                <a:srgbClr val="00CC00"/>
              </a:solidFill>
            </a:endParaRPr>
          </a:p>
        </p:txBody>
      </p:sp>
      <p:sp>
        <p:nvSpPr>
          <p:cNvPr id="6" name="矩形 5"/>
          <p:cNvSpPr/>
          <p:nvPr/>
        </p:nvSpPr>
        <p:spPr>
          <a:xfrm>
            <a:off x="4779149" y="564356"/>
            <a:ext cx="1326376" cy="41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58113" y="609538"/>
            <a:ext cx="4328162" cy="3326848"/>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待分解任务</a:t>
            </a:r>
            <a:r>
              <a:rPr lang="en-US" altLang="zh-CN" sz="1400" dirty="0" smtClean="0">
                <a:solidFill>
                  <a:srgbClr val="7030A0"/>
                </a:solidFill>
              </a:rPr>
              <a:t>:</a:t>
            </a:r>
            <a:r>
              <a:rPr lang="zh-CN" altLang="en-US" sz="1400" dirty="0" smtClean="0">
                <a:solidFill>
                  <a:srgbClr val="7030A0"/>
                </a:solidFill>
              </a:rPr>
              <a:t>计划制定阶段</a:t>
            </a:r>
            <a:r>
              <a:rPr lang="en-US" altLang="zh-CN" sz="1400" dirty="0" smtClean="0">
                <a:solidFill>
                  <a:srgbClr val="7030A0"/>
                </a:solidFill>
              </a:rPr>
              <a:t>-</a:t>
            </a:r>
            <a:r>
              <a:rPr lang="zh-CN" altLang="en-US" sz="1400" dirty="0" smtClean="0">
                <a:solidFill>
                  <a:srgbClr val="7030A0"/>
                </a:solidFill>
              </a:rPr>
              <a:t>需组窗口分解</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预分配任务</a:t>
            </a:r>
            <a:r>
              <a:rPr lang="en-US" altLang="zh-CN" sz="1400" dirty="0">
                <a:solidFill>
                  <a:srgbClr val="7030A0"/>
                </a:solidFill>
              </a:rPr>
              <a:t>:</a:t>
            </a:r>
            <a:r>
              <a:rPr lang="zh-CN" altLang="en-US" sz="1400" dirty="0">
                <a:solidFill>
                  <a:srgbClr val="7030A0"/>
                </a:solidFill>
              </a:rPr>
              <a:t>计划制定阶段</a:t>
            </a:r>
            <a:r>
              <a:rPr lang="en-US" altLang="zh-CN" sz="1400" dirty="0" smtClean="0">
                <a:solidFill>
                  <a:srgbClr val="7030A0"/>
                </a:solidFill>
              </a:rPr>
              <a:t>-</a:t>
            </a:r>
            <a:r>
              <a:rPr lang="zh-CN" altLang="en-US" sz="1400" dirty="0" smtClean="0">
                <a:solidFill>
                  <a:srgbClr val="7030A0"/>
                </a:solidFill>
              </a:rPr>
              <a:t>未来我负责的任务</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待确认任务</a:t>
            </a:r>
            <a:r>
              <a:rPr lang="en-US" altLang="zh-CN" sz="1400" dirty="0">
                <a:solidFill>
                  <a:srgbClr val="7030A0"/>
                </a:solidFill>
              </a:rPr>
              <a:t>:</a:t>
            </a:r>
            <a:r>
              <a:rPr lang="zh-CN" altLang="en-US" sz="1400" dirty="0">
                <a:solidFill>
                  <a:srgbClr val="7030A0"/>
                </a:solidFill>
              </a:rPr>
              <a:t>计划制定阶段</a:t>
            </a:r>
            <a:r>
              <a:rPr lang="en-US" altLang="zh-CN" sz="1400" dirty="0" smtClean="0">
                <a:solidFill>
                  <a:srgbClr val="7030A0"/>
                </a:solidFill>
              </a:rPr>
              <a:t>-</a:t>
            </a:r>
            <a:r>
              <a:rPr lang="zh-CN" altLang="en-US" sz="1400" dirty="0" smtClean="0">
                <a:solidFill>
                  <a:srgbClr val="7030A0"/>
                </a:solidFill>
              </a:rPr>
              <a:t>分解后需商开组确认</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FF6600"/>
                </a:solidFill>
              </a:rPr>
              <a:t>待完成任务</a:t>
            </a:r>
            <a:r>
              <a:rPr lang="en-US" altLang="zh-CN" sz="1400" dirty="0">
                <a:solidFill>
                  <a:srgbClr val="FF6600"/>
                </a:solidFill>
              </a:rPr>
              <a:t>:</a:t>
            </a:r>
            <a:r>
              <a:rPr lang="zh-CN" altLang="en-US" sz="1400" dirty="0" smtClean="0">
                <a:solidFill>
                  <a:srgbClr val="FF6600"/>
                </a:solidFill>
              </a:rPr>
              <a:t>计划执行阶段</a:t>
            </a:r>
            <a:r>
              <a:rPr lang="en-US" altLang="zh-CN" sz="1400" dirty="0" smtClean="0">
                <a:solidFill>
                  <a:srgbClr val="FF6600"/>
                </a:solidFill>
              </a:rPr>
              <a:t>-</a:t>
            </a:r>
            <a:r>
              <a:rPr lang="zh-CN" altLang="en-US" sz="1400" dirty="0" smtClean="0">
                <a:solidFill>
                  <a:srgbClr val="FF6600"/>
                </a:solidFill>
              </a:rPr>
              <a:t>我负责的任务</a:t>
            </a:r>
            <a:endParaRPr lang="en-US" altLang="zh-CN" sz="1400" dirty="0" smtClean="0">
              <a:solidFill>
                <a:srgbClr val="FF6600"/>
              </a:solidFill>
            </a:endParaRPr>
          </a:p>
          <a:p>
            <a:pPr marL="266700" indent="-266700">
              <a:lnSpc>
                <a:spcPct val="150000"/>
              </a:lnSpc>
              <a:buFont typeface="+mj-ea"/>
              <a:buAutoNum type="circleNumDbPlain"/>
            </a:pPr>
            <a:r>
              <a:rPr lang="zh-CN" altLang="en-US" sz="1400" dirty="0" smtClean="0">
                <a:solidFill>
                  <a:srgbClr val="FF6600"/>
                </a:solidFill>
              </a:rPr>
              <a:t>待复核任务</a:t>
            </a:r>
            <a:r>
              <a:rPr lang="en-US" altLang="zh-CN" sz="1400" dirty="0">
                <a:solidFill>
                  <a:srgbClr val="FF6600"/>
                </a:solidFill>
              </a:rPr>
              <a:t>:</a:t>
            </a:r>
            <a:r>
              <a:rPr lang="zh-CN" altLang="en-US" sz="1400" dirty="0">
                <a:solidFill>
                  <a:srgbClr val="FF6600"/>
                </a:solidFill>
              </a:rPr>
              <a:t>计划执行阶段</a:t>
            </a:r>
            <a:r>
              <a:rPr lang="en-US" altLang="zh-CN" sz="1400" dirty="0" smtClean="0">
                <a:solidFill>
                  <a:srgbClr val="FF6600"/>
                </a:solidFill>
              </a:rPr>
              <a:t>-</a:t>
            </a:r>
            <a:r>
              <a:rPr lang="zh-CN" altLang="en-US" sz="1400" dirty="0" smtClean="0">
                <a:solidFill>
                  <a:srgbClr val="FF6600"/>
                </a:solidFill>
              </a:rPr>
              <a:t>别人完成需我复核任务</a:t>
            </a:r>
            <a:endParaRPr lang="en-US" altLang="zh-CN" sz="1400" dirty="0" smtClean="0">
              <a:solidFill>
                <a:srgbClr val="FF6600"/>
              </a:solidFill>
            </a:endParaRPr>
          </a:p>
          <a:p>
            <a:pPr marL="266700" indent="-266700">
              <a:lnSpc>
                <a:spcPct val="150000"/>
              </a:lnSpc>
              <a:buFont typeface="+mj-ea"/>
              <a:buAutoNum type="circleNumDbPlain"/>
            </a:pPr>
            <a:r>
              <a:rPr lang="zh-CN" altLang="en-US" sz="1400" dirty="0" smtClean="0">
                <a:solidFill>
                  <a:srgbClr val="0070C0"/>
                </a:solidFill>
              </a:rPr>
              <a:t>流程任务</a:t>
            </a:r>
            <a:r>
              <a:rPr lang="en-US" altLang="zh-CN" sz="1400" dirty="0" smtClean="0">
                <a:solidFill>
                  <a:srgbClr val="0070C0"/>
                </a:solidFill>
              </a:rPr>
              <a:t>:</a:t>
            </a:r>
            <a:r>
              <a:rPr lang="zh-CN" altLang="en-US" sz="1400" dirty="0" smtClean="0">
                <a:solidFill>
                  <a:srgbClr val="0070C0"/>
                </a:solidFill>
              </a:rPr>
              <a:t>需要我审批的工作流</a:t>
            </a:r>
            <a:endParaRPr lang="en-US" altLang="zh-CN" sz="1400" dirty="0" smtClean="0">
              <a:solidFill>
                <a:srgbClr val="0070C0"/>
              </a:solidFill>
            </a:endParaRPr>
          </a:p>
          <a:p>
            <a:pPr marL="266700" indent="-266700">
              <a:lnSpc>
                <a:spcPct val="150000"/>
              </a:lnSpc>
              <a:buFont typeface="+mj-ea"/>
              <a:buAutoNum type="circleNumDbPlain"/>
            </a:pPr>
            <a:r>
              <a:rPr lang="zh-CN" altLang="en-US" sz="1400" dirty="0" smtClean="0">
                <a:solidFill>
                  <a:srgbClr val="0070C0"/>
                </a:solidFill>
              </a:rPr>
              <a:t>会议</a:t>
            </a:r>
            <a:r>
              <a:rPr lang="en-US" altLang="zh-CN" sz="1400" dirty="0" smtClean="0">
                <a:solidFill>
                  <a:srgbClr val="0070C0"/>
                </a:solidFill>
              </a:rPr>
              <a:t>:</a:t>
            </a:r>
            <a:r>
              <a:rPr lang="zh-CN" altLang="en-US" sz="1400" dirty="0" smtClean="0">
                <a:solidFill>
                  <a:srgbClr val="0070C0"/>
                </a:solidFill>
              </a:rPr>
              <a:t>我发起的或被邀请的会议</a:t>
            </a:r>
            <a:endParaRPr lang="en-US" altLang="zh-CN" sz="1400" dirty="0" smtClean="0">
              <a:solidFill>
                <a:srgbClr val="0070C0"/>
              </a:solidFill>
            </a:endParaRPr>
          </a:p>
          <a:p>
            <a:pPr marL="266700" indent="-266700">
              <a:lnSpc>
                <a:spcPct val="150000"/>
              </a:lnSpc>
              <a:buFont typeface="+mj-ea"/>
              <a:buAutoNum type="circleNumDbPlain"/>
            </a:pPr>
            <a:r>
              <a:rPr lang="zh-CN" altLang="en-US" sz="1400" dirty="0" smtClean="0">
                <a:solidFill>
                  <a:srgbClr val="FF6600"/>
                </a:solidFill>
              </a:rPr>
              <a:t>我提出未关闭问题</a:t>
            </a:r>
            <a:endParaRPr lang="en-US" altLang="zh-CN" sz="1400" dirty="0" smtClean="0">
              <a:solidFill>
                <a:srgbClr val="FF6600"/>
              </a:solidFill>
            </a:endParaRPr>
          </a:p>
          <a:p>
            <a:pPr marL="266700" indent="-266700">
              <a:lnSpc>
                <a:spcPct val="150000"/>
              </a:lnSpc>
              <a:buFont typeface="+mj-ea"/>
              <a:buAutoNum type="circleNumDbPlain"/>
            </a:pPr>
            <a:r>
              <a:rPr lang="zh-CN" altLang="en-US" sz="1400" dirty="0" smtClean="0">
                <a:solidFill>
                  <a:srgbClr val="FF6600"/>
                </a:solidFill>
              </a:rPr>
              <a:t>待我对策问题</a:t>
            </a:r>
            <a:endParaRPr lang="en-US" altLang="zh-CN" sz="1400" dirty="0" smtClean="0">
              <a:solidFill>
                <a:srgbClr val="FF6600"/>
              </a:solidFill>
            </a:endParaRPr>
          </a:p>
          <a:p>
            <a:pPr marL="266700" indent="-266700">
              <a:lnSpc>
                <a:spcPct val="150000"/>
              </a:lnSpc>
              <a:buFont typeface="+mj-ea"/>
              <a:buAutoNum type="circleNumDbPlain"/>
            </a:pPr>
            <a:r>
              <a:rPr lang="zh-CN" altLang="en-US" sz="1400" dirty="0" smtClean="0">
                <a:solidFill>
                  <a:srgbClr val="FF6600"/>
                </a:solidFill>
              </a:rPr>
              <a:t>待我判定问题</a:t>
            </a:r>
            <a:endParaRPr lang="en-US" altLang="zh-CN" sz="1400" dirty="0" smtClean="0">
              <a:solidFill>
                <a:srgbClr val="FF6600"/>
              </a:solidFill>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70520" t="16265" r="1735" b="59505"/>
          <a:stretch/>
        </p:blipFill>
        <p:spPr>
          <a:xfrm>
            <a:off x="3513551" y="2405382"/>
            <a:ext cx="5630449" cy="2765834"/>
          </a:xfrm>
          <a:prstGeom prst="rect">
            <a:avLst/>
          </a:prstGeom>
          <a:ln>
            <a:solidFill>
              <a:schemeClr val="tx2">
                <a:lumMod val="60000"/>
                <a:lumOff val="40000"/>
              </a:schemeClr>
            </a:solidFill>
          </a:ln>
        </p:spPr>
      </p:pic>
    </p:spTree>
    <p:extLst>
      <p:ext uri="{BB962C8B-B14F-4D97-AF65-F5344CB8AC3E}">
        <p14:creationId xmlns:p14="http://schemas.microsoft.com/office/powerpoint/2010/main" val="34635882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437889" y="52360"/>
            <a:ext cx="5550082" cy="1715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3542664" y="52360"/>
            <a:ext cx="3060311" cy="1068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77118" y="1859071"/>
            <a:ext cx="5931602" cy="1696053"/>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项目模版：根据项目的类型，例如：</a:t>
            </a:r>
            <a:r>
              <a:rPr lang="en-US" altLang="zh-CN" sz="1400" dirty="0">
                <a:solidFill>
                  <a:srgbClr val="7030A0"/>
                </a:solidFill>
              </a:rPr>
              <a:t>Full model change/Minor change/</a:t>
            </a:r>
            <a:r>
              <a:rPr lang="zh-CN" altLang="en-US" sz="1400" dirty="0">
                <a:solidFill>
                  <a:srgbClr val="7030A0"/>
                </a:solidFill>
              </a:rPr>
              <a:t>商品力</a:t>
            </a:r>
            <a:r>
              <a:rPr lang="en-US" altLang="zh-CN" sz="1400" dirty="0">
                <a:solidFill>
                  <a:srgbClr val="7030A0"/>
                </a:solidFill>
              </a:rPr>
              <a:t>UP/</a:t>
            </a:r>
            <a:r>
              <a:rPr lang="zh-CN" altLang="en-US" sz="1400" dirty="0">
                <a:solidFill>
                  <a:srgbClr val="7030A0"/>
                </a:solidFill>
              </a:rPr>
              <a:t>特仕车</a:t>
            </a:r>
            <a:r>
              <a:rPr lang="en-US" altLang="zh-CN" sz="1400" dirty="0">
                <a:solidFill>
                  <a:srgbClr val="7030A0"/>
                </a:solidFill>
              </a:rPr>
              <a:t>/</a:t>
            </a:r>
            <a:r>
              <a:rPr lang="zh-CN" altLang="en-US" sz="1400" dirty="0">
                <a:solidFill>
                  <a:srgbClr val="7030A0"/>
                </a:solidFill>
              </a:rPr>
              <a:t>体系</a:t>
            </a:r>
            <a:r>
              <a:rPr lang="zh-CN" altLang="en-US" sz="1400" dirty="0" smtClean="0">
                <a:solidFill>
                  <a:srgbClr val="7030A0"/>
                </a:solidFill>
              </a:rPr>
              <a:t>调整，来制作不同的项目模版，待后续启动新项目时可以从项目模版复制过来</a:t>
            </a:r>
            <a:r>
              <a:rPr lang="en-US" altLang="zh-CN" sz="1400" dirty="0" smtClean="0">
                <a:solidFill>
                  <a:srgbClr val="7030A0"/>
                </a:solidFill>
              </a:rPr>
              <a:t>(</a:t>
            </a:r>
            <a:r>
              <a:rPr lang="zh-CN" altLang="en-US" sz="1400" dirty="0" smtClean="0">
                <a:solidFill>
                  <a:srgbClr val="7030A0"/>
                </a:solidFill>
              </a:rPr>
              <a:t>系统也支持直接复制另一个项目</a:t>
            </a:r>
            <a:r>
              <a:rPr lang="en-US" altLang="zh-CN" sz="1400" dirty="0" smtClean="0">
                <a:solidFill>
                  <a:srgbClr val="7030A0"/>
                </a:solidFill>
              </a:rPr>
              <a:t>)</a:t>
            </a:r>
          </a:p>
          <a:p>
            <a:pPr marL="266700" indent="-266700">
              <a:lnSpc>
                <a:spcPct val="150000"/>
              </a:lnSpc>
              <a:buFont typeface="+mj-ea"/>
              <a:buAutoNum type="circleNumDbPlain"/>
            </a:pPr>
            <a:r>
              <a:rPr lang="zh-CN" altLang="en-US" sz="1400" dirty="0" smtClean="0">
                <a:solidFill>
                  <a:srgbClr val="7030A0"/>
                </a:solidFill>
              </a:rPr>
              <a:t>流程模版：制作各种审批流程的模版，供后续启动流程审批时选。项目管理员可以自行修订流程模版。</a:t>
            </a:r>
            <a:endParaRPr lang="en-US" altLang="zh-CN" sz="1400" dirty="0" smtClean="0">
              <a:solidFill>
                <a:srgbClr val="7030A0"/>
              </a:solidFill>
            </a:endParaRPr>
          </a:p>
        </p:txBody>
      </p:sp>
      <p:pic>
        <p:nvPicPr>
          <p:cNvPr id="4" name="图片 3"/>
          <p:cNvPicPr>
            <a:picLocks noChangeAspect="1"/>
          </p:cNvPicPr>
          <p:nvPr/>
        </p:nvPicPr>
        <p:blipFill>
          <a:blip r:embed="rId3"/>
          <a:stretch>
            <a:fillRect/>
          </a:stretch>
        </p:blipFill>
        <p:spPr>
          <a:xfrm>
            <a:off x="230344" y="821575"/>
            <a:ext cx="1854647" cy="2400571"/>
          </a:xfrm>
          <a:prstGeom prst="rect">
            <a:avLst/>
          </a:prstGeom>
        </p:spPr>
      </p:pic>
      <p:pic>
        <p:nvPicPr>
          <p:cNvPr id="6" name="图片 5"/>
          <p:cNvPicPr>
            <a:picLocks noChangeAspect="1"/>
          </p:cNvPicPr>
          <p:nvPr/>
        </p:nvPicPr>
        <p:blipFill>
          <a:blip r:embed="rId4"/>
          <a:stretch>
            <a:fillRect/>
          </a:stretch>
        </p:blipFill>
        <p:spPr>
          <a:xfrm>
            <a:off x="284375" y="3624473"/>
            <a:ext cx="6672685" cy="847206"/>
          </a:xfrm>
          <a:prstGeom prst="rect">
            <a:avLst/>
          </a:prstGeom>
        </p:spPr>
      </p:pic>
    </p:spTree>
    <p:extLst>
      <p:ext uri="{BB962C8B-B14F-4D97-AF65-F5344CB8AC3E}">
        <p14:creationId xmlns:p14="http://schemas.microsoft.com/office/powerpoint/2010/main" val="1574267793"/>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437889" y="52360"/>
            <a:ext cx="5550082" cy="1715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3542664" y="52360"/>
            <a:ext cx="3060311" cy="1068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9833" t="54220" r="28167"/>
          <a:stretch/>
        </p:blipFill>
        <p:spPr>
          <a:xfrm>
            <a:off x="-81355" y="1778165"/>
            <a:ext cx="9225355" cy="1546859"/>
          </a:xfrm>
          <a:prstGeom prst="rect">
            <a:avLst/>
          </a:prstGeom>
        </p:spPr>
      </p:pic>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9948" t="15202" r="21899" b="31315"/>
          <a:stretch/>
        </p:blipFill>
        <p:spPr>
          <a:xfrm>
            <a:off x="0" y="1767840"/>
            <a:ext cx="9143382" cy="4036060"/>
          </a:xfrm>
          <a:prstGeom prst="rect">
            <a:avLst/>
          </a:prstGeom>
        </p:spPr>
      </p:pic>
      <p:sp>
        <p:nvSpPr>
          <p:cNvPr id="8" name="文本框 7"/>
          <p:cNvSpPr txBox="1"/>
          <p:nvPr/>
        </p:nvSpPr>
        <p:spPr>
          <a:xfrm>
            <a:off x="2365056" y="3281844"/>
            <a:ext cx="6292757" cy="1008051"/>
          </a:xfrm>
          <a:prstGeom prst="rect">
            <a:avLst/>
          </a:prstGeom>
          <a:solidFill>
            <a:schemeClr val="bg1">
              <a:lumMod val="95000"/>
            </a:schemeClr>
          </a:solidFill>
          <a:ln>
            <a:solidFill>
              <a:srgbClr val="006699"/>
            </a:solidFill>
          </a:ln>
        </p:spPr>
        <p:txBody>
          <a:bodyPr wrap="square" rtlCol="0">
            <a:noAutofit/>
          </a:bodyPr>
          <a:lstStyle/>
          <a:p>
            <a:pPr marL="342900" indent="-342900">
              <a:lnSpc>
                <a:spcPct val="150000"/>
              </a:lnSpc>
              <a:buFont typeface="+mj-ea"/>
              <a:buAutoNum type="circleNumDbPlain" startAt="3"/>
            </a:pPr>
            <a:r>
              <a:rPr lang="zh-CN" altLang="en-US" sz="1400" dirty="0" smtClean="0">
                <a:solidFill>
                  <a:srgbClr val="7030A0"/>
                </a:solidFill>
              </a:rPr>
              <a:t>试装车号：不同项目的各阶段的试装车号需要维护，便于问题填写时选择</a:t>
            </a:r>
            <a:endParaRPr lang="en-US" altLang="zh-CN" sz="1400" dirty="0" smtClean="0">
              <a:solidFill>
                <a:srgbClr val="7030A0"/>
              </a:solidFill>
            </a:endParaRPr>
          </a:p>
          <a:p>
            <a:pPr marL="342900" indent="-342900">
              <a:lnSpc>
                <a:spcPct val="150000"/>
              </a:lnSpc>
              <a:buFont typeface="+mj-ea"/>
              <a:buAutoNum type="circleNumDbPlain" startAt="3"/>
            </a:pPr>
            <a:r>
              <a:rPr lang="zh-CN" altLang="en-US" sz="1400" dirty="0" smtClean="0">
                <a:solidFill>
                  <a:srgbClr val="7030A0"/>
                </a:solidFill>
              </a:rPr>
              <a:t>试装阶段、问题分类及编码、文档分类：是全局的数据，需要后台进行维护，便于各种工作项使用</a:t>
            </a:r>
            <a:endParaRPr lang="en-US" altLang="zh-CN" sz="1400" dirty="0">
              <a:solidFill>
                <a:srgbClr val="7030A0"/>
              </a:solidFill>
            </a:endParaRPr>
          </a:p>
        </p:txBody>
      </p:sp>
    </p:spTree>
    <p:extLst>
      <p:ext uri="{BB962C8B-B14F-4D97-AF65-F5344CB8AC3E}">
        <p14:creationId xmlns:p14="http://schemas.microsoft.com/office/powerpoint/2010/main" val="25230080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121" t="16705" r="24741" b="29713"/>
          <a:stretch/>
        </p:blipFill>
        <p:spPr>
          <a:xfrm>
            <a:off x="0" y="1413033"/>
            <a:ext cx="9176254" cy="3730467"/>
          </a:xfrm>
          <a:prstGeom prst="rect">
            <a:avLst/>
          </a:prstGeom>
        </p:spPr>
      </p:pic>
      <p:pic>
        <p:nvPicPr>
          <p:cNvPr id="3" name="图片 2"/>
          <p:cNvPicPr>
            <a:picLocks noChangeAspect="1"/>
          </p:cNvPicPr>
          <p:nvPr/>
        </p:nvPicPr>
        <p:blipFill>
          <a:blip r:embed="rId3"/>
          <a:stretch>
            <a:fillRect/>
          </a:stretch>
        </p:blipFill>
        <p:spPr>
          <a:xfrm>
            <a:off x="3437889" y="52360"/>
            <a:ext cx="5550082" cy="1715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6622414" y="478688"/>
            <a:ext cx="2280285" cy="305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90681" y="4010025"/>
            <a:ext cx="3571875" cy="428626"/>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系统的部门组织结构、人员等信息的维护</a:t>
            </a:r>
            <a:endParaRPr lang="en-US" altLang="zh-CN" sz="1400" dirty="0" smtClean="0">
              <a:solidFill>
                <a:srgbClr val="7030A0"/>
              </a:solidFill>
            </a:endParaRPr>
          </a:p>
        </p:txBody>
      </p:sp>
    </p:spTree>
    <p:extLst>
      <p:ext uri="{BB962C8B-B14F-4D97-AF65-F5344CB8AC3E}">
        <p14:creationId xmlns:p14="http://schemas.microsoft.com/office/powerpoint/2010/main" val="2845398327"/>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437889" y="52360"/>
            <a:ext cx="5550082" cy="1715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4446773" y="1109662"/>
            <a:ext cx="4381917" cy="300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608865" y="2537019"/>
            <a:ext cx="5931602" cy="1390027"/>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在系统的一些需提醒的位置，例如来了新的任务、要参加会议、来了需要我对策的问题等等，系统后台集成东南的邮箱发送邮件通知</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系统后台配置和开发了大量的权限管理控制，例如：投资的部看部组看组，不同人员角色看到的和可操作的内容都有不同的权限控制</a:t>
            </a:r>
            <a:endParaRPr lang="en-US" altLang="zh-CN" sz="1400" dirty="0">
              <a:solidFill>
                <a:srgbClr val="7030A0"/>
              </a:solidFill>
            </a:endParaRPr>
          </a:p>
          <a:p>
            <a:pPr marL="266700" indent="-266700">
              <a:lnSpc>
                <a:spcPct val="150000"/>
              </a:lnSpc>
              <a:buFont typeface="+mj-ea"/>
              <a:buAutoNum type="circleNumDbPlain"/>
            </a:pPr>
            <a:endParaRPr lang="en-US" altLang="zh-CN" sz="1400" dirty="0" smtClean="0">
              <a:solidFill>
                <a:srgbClr val="7030A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33" t="13271" r="45834" b="48166"/>
          <a:stretch/>
        </p:blipFill>
        <p:spPr>
          <a:xfrm>
            <a:off x="838200" y="1765407"/>
            <a:ext cx="8305800" cy="3378092"/>
          </a:xfrm>
          <a:prstGeom prst="rect">
            <a:avLst/>
          </a:prstGeom>
        </p:spPr>
      </p:pic>
    </p:spTree>
    <p:extLst>
      <p:ext uri="{BB962C8B-B14F-4D97-AF65-F5344CB8AC3E}">
        <p14:creationId xmlns:p14="http://schemas.microsoft.com/office/powerpoint/2010/main" val="23741045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6806"/>
            <a:ext cx="7922172" cy="3582397"/>
          </a:xfrm>
          <a:prstGeom prst="rect">
            <a:avLst/>
          </a:prstGeom>
        </p:spPr>
      </p:pic>
      <p:pic>
        <p:nvPicPr>
          <p:cNvPr id="3" name="图片 2"/>
          <p:cNvPicPr>
            <a:picLocks noChangeAspect="1"/>
          </p:cNvPicPr>
          <p:nvPr/>
        </p:nvPicPr>
        <p:blipFill>
          <a:blip r:embed="rId3"/>
          <a:stretch>
            <a:fillRect/>
          </a:stretch>
        </p:blipFill>
        <p:spPr>
          <a:xfrm>
            <a:off x="3437889" y="52360"/>
            <a:ext cx="5550082" cy="1715480"/>
          </a:xfrm>
          <a:prstGeom prst="rect">
            <a:avLst/>
          </a:prstGeom>
        </p:spPr>
      </p:pic>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13</a:t>
            </a:r>
            <a:r>
              <a:rPr lang="zh-CN" altLang="en-US" dirty="0" smtClean="0"/>
              <a:t>、后台功能</a:t>
            </a:r>
            <a:endParaRPr lang="zh-CN" altLang="en-US" dirty="0">
              <a:solidFill>
                <a:srgbClr val="00CC00"/>
              </a:solidFill>
            </a:endParaRPr>
          </a:p>
        </p:txBody>
      </p:sp>
      <p:sp>
        <p:nvSpPr>
          <p:cNvPr id="9" name="矩形 8"/>
          <p:cNvSpPr/>
          <p:nvPr/>
        </p:nvSpPr>
        <p:spPr>
          <a:xfrm>
            <a:off x="4446773" y="1424979"/>
            <a:ext cx="4381917" cy="3000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2871" y="3196659"/>
            <a:ext cx="8325819" cy="1355834"/>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系统可配置与东南的</a:t>
            </a:r>
            <a:r>
              <a:rPr lang="en-US" altLang="zh-CN" sz="1400" dirty="0" smtClean="0">
                <a:solidFill>
                  <a:srgbClr val="7030A0"/>
                </a:solidFill>
              </a:rPr>
              <a:t>AD</a:t>
            </a:r>
            <a:r>
              <a:rPr lang="zh-CN" altLang="en-US" sz="1400" dirty="0" smtClean="0">
                <a:solidFill>
                  <a:srgbClr val="7030A0"/>
                </a:solidFill>
              </a:rPr>
              <a:t>域集成，这样登录</a:t>
            </a:r>
            <a:r>
              <a:rPr lang="en-US" altLang="zh-CN" sz="1400" dirty="0" smtClean="0">
                <a:solidFill>
                  <a:srgbClr val="7030A0"/>
                </a:solidFill>
              </a:rPr>
              <a:t>SEM PM</a:t>
            </a:r>
            <a:r>
              <a:rPr lang="zh-CN" altLang="en-US" sz="1400" dirty="0" smtClean="0">
                <a:solidFill>
                  <a:srgbClr val="7030A0"/>
                </a:solidFill>
              </a:rPr>
              <a:t>系统时可直接使用登录域的用户名和密码</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a:solidFill>
                  <a:srgbClr val="7030A0"/>
                </a:solidFill>
              </a:rPr>
              <a:t>系统可配置与东南</a:t>
            </a:r>
            <a:r>
              <a:rPr lang="zh-CN" altLang="en-US" sz="1400" dirty="0" smtClean="0">
                <a:solidFill>
                  <a:srgbClr val="7030A0"/>
                </a:solidFill>
              </a:rPr>
              <a:t>的加密系统集成，系统文档分为普通、秘密、机密、绝密</a:t>
            </a:r>
            <a:r>
              <a:rPr lang="en-US" altLang="zh-CN" sz="1400" dirty="0" smtClean="0">
                <a:solidFill>
                  <a:srgbClr val="7030A0"/>
                </a:solidFill>
              </a:rPr>
              <a:t>4</a:t>
            </a:r>
            <a:r>
              <a:rPr lang="zh-CN" altLang="en-US" sz="1400" dirty="0" smtClean="0">
                <a:solidFill>
                  <a:srgbClr val="7030A0"/>
                </a:solidFill>
              </a:rPr>
              <a:t>种，如果是机密和绝密的文档，上传后会自动加密，下载后必须在装有亿赛通加密且</a:t>
            </a:r>
            <a:r>
              <a:rPr lang="en-US" altLang="zh-CN" sz="1400" dirty="0" smtClean="0">
                <a:solidFill>
                  <a:srgbClr val="7030A0"/>
                </a:solidFill>
              </a:rPr>
              <a:t>Office</a:t>
            </a:r>
            <a:r>
              <a:rPr lang="zh-CN" altLang="en-US" sz="1400" smtClean="0">
                <a:solidFill>
                  <a:srgbClr val="7030A0"/>
                </a:solidFill>
              </a:rPr>
              <a:t>等配置</a:t>
            </a:r>
            <a:r>
              <a:rPr lang="zh-CN" altLang="en-US" sz="1400" dirty="0" smtClean="0">
                <a:solidFill>
                  <a:srgbClr val="7030A0"/>
                </a:solidFill>
              </a:rPr>
              <a:t>为加密的环境才能打开</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加密文档在</a:t>
            </a:r>
            <a:r>
              <a:rPr lang="en-US" altLang="zh-CN" sz="1400" dirty="0">
                <a:solidFill>
                  <a:srgbClr val="7030A0"/>
                </a:solidFill>
              </a:rPr>
              <a:t>SEM PM</a:t>
            </a:r>
            <a:r>
              <a:rPr lang="zh-CN" altLang="en-US" sz="1400" dirty="0" smtClean="0">
                <a:solidFill>
                  <a:srgbClr val="7030A0"/>
                </a:solidFill>
              </a:rPr>
              <a:t>系统中有权限的人员可以直接通过</a:t>
            </a:r>
            <a:r>
              <a:rPr lang="en-US" altLang="zh-CN" sz="1400" dirty="0" err="1" smtClean="0">
                <a:solidFill>
                  <a:srgbClr val="7030A0"/>
                </a:solidFill>
              </a:rPr>
              <a:t>AutoVue</a:t>
            </a:r>
            <a:r>
              <a:rPr lang="zh-CN" altLang="en-US" sz="1400" dirty="0" smtClean="0">
                <a:solidFill>
                  <a:srgbClr val="7030A0"/>
                </a:solidFill>
              </a:rPr>
              <a:t>进行浏览而不需要客户端有加密环境</a:t>
            </a:r>
            <a:endParaRPr lang="en-US" altLang="zh-CN" sz="1400" dirty="0" smtClean="0">
              <a:solidFill>
                <a:srgbClr val="7030A0"/>
              </a:solidFill>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2933"/>
            <a:ext cx="6400800" cy="4550568"/>
          </a:xfrm>
          <a:prstGeom prst="rect">
            <a:avLst/>
          </a:prstGeom>
        </p:spPr>
      </p:pic>
    </p:spTree>
    <p:extLst>
      <p:ext uri="{BB962C8B-B14F-4D97-AF65-F5344CB8AC3E}">
        <p14:creationId xmlns:p14="http://schemas.microsoft.com/office/powerpoint/2010/main" val="410424066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2436137" y="4188"/>
            <a:ext cx="6699925" cy="5143500"/>
          </a:xfrm>
          <a:prstGeom prst="rect">
            <a:avLst/>
          </a:prstGeom>
        </p:spPr>
      </p:pic>
      <p:sp>
        <p:nvSpPr>
          <p:cNvPr id="2" name="Title 1"/>
          <p:cNvSpPr>
            <a:spLocks noGrp="1"/>
          </p:cNvSpPr>
          <p:nvPr>
            <p:ph type="title"/>
          </p:nvPr>
        </p:nvSpPr>
        <p:spPr>
          <a:xfrm>
            <a:off x="194578" y="250815"/>
            <a:ext cx="2193249" cy="374073"/>
          </a:xfrm>
        </p:spPr>
        <p:txBody>
          <a:bodyPr/>
          <a:lstStyle/>
          <a:p>
            <a:r>
              <a:rPr lang="zh-CN" altLang="en-US" dirty="0"/>
              <a:t>培训内容回顾</a:t>
            </a:r>
          </a:p>
        </p:txBody>
      </p:sp>
      <p:sp>
        <p:nvSpPr>
          <p:cNvPr id="7" name="矩形 6"/>
          <p:cNvSpPr/>
          <p:nvPr/>
        </p:nvSpPr>
        <p:spPr>
          <a:xfrm>
            <a:off x="3676397" y="125637"/>
            <a:ext cx="1668716" cy="61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51327" y="809504"/>
            <a:ext cx="2894989" cy="15466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54351" y="2408754"/>
            <a:ext cx="2290762" cy="452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52237" y="2909333"/>
            <a:ext cx="2592876" cy="1320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54351" y="4302124"/>
            <a:ext cx="2290762" cy="707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642104" y="23245"/>
            <a:ext cx="2493958" cy="10619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42104" y="1149349"/>
            <a:ext cx="2493958" cy="795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42104" y="2006600"/>
            <a:ext cx="2493958" cy="63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42104" y="2704752"/>
            <a:ext cx="2493958" cy="612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642104" y="3378200"/>
            <a:ext cx="2493958" cy="627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642104" y="4052483"/>
            <a:ext cx="2493958" cy="443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642104" y="4556483"/>
            <a:ext cx="2493958" cy="587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stretch>
            <a:fillRect/>
          </a:stretch>
        </p:blipFill>
        <p:spPr>
          <a:xfrm>
            <a:off x="98588" y="2791435"/>
            <a:ext cx="6423827" cy="2058556"/>
          </a:xfrm>
          <a:prstGeom prst="rect">
            <a:avLst/>
          </a:prstGeom>
          <a:ln>
            <a:solidFill>
              <a:schemeClr val="tx2">
                <a:lumMod val="60000"/>
                <a:lumOff val="40000"/>
              </a:schemeClr>
            </a:solidFill>
          </a:ln>
        </p:spPr>
      </p:pic>
    </p:spTree>
    <p:extLst>
      <p:ext uri="{BB962C8B-B14F-4D97-AF65-F5344CB8AC3E}">
        <p14:creationId xmlns:p14="http://schemas.microsoft.com/office/powerpoint/2010/main" val="29047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heel(1)">
                                      <p:cBhvr>
                                        <p:cTn id="52" dur="2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heel(1)">
                                      <p:cBhvr>
                                        <p:cTn id="61" dur="20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heel(1)">
                                      <p:cBhvr>
                                        <p:cTn id="70" dur="20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heel(1)">
                                      <p:cBhvr>
                                        <p:cTn id="79" dur="20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1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heel(1)">
                                      <p:cBhvr>
                                        <p:cTn id="88" dur="20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1" presetClass="entr" presetSubtype="1"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heel(1)">
                                      <p:cBhvr>
                                        <p:cTn id="97" dur="20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17"/>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wheel(1)">
                                      <p:cBhvr>
                                        <p:cTn id="106" dur="2000"/>
                                        <p:tgtEl>
                                          <p:spTgt spid="18"/>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p:cTn id="115" dur="1000" fill="hold"/>
                                        <p:tgtEl>
                                          <p:spTgt spid="20"/>
                                        </p:tgtEl>
                                        <p:attrNameLst>
                                          <p:attrName>ppt_w</p:attrName>
                                        </p:attrNameLst>
                                      </p:cBhvr>
                                      <p:tavLst>
                                        <p:tav tm="0">
                                          <p:val>
                                            <p:fltVal val="0"/>
                                          </p:val>
                                        </p:tav>
                                        <p:tav tm="100000">
                                          <p:val>
                                            <p:strVal val="#ppt_w"/>
                                          </p:val>
                                        </p:tav>
                                      </p:tavLst>
                                    </p:anim>
                                    <p:anim calcmode="lin" valueType="num">
                                      <p:cBhvr>
                                        <p:cTn id="116" dur="1000" fill="hold"/>
                                        <p:tgtEl>
                                          <p:spTgt spid="20"/>
                                        </p:tgtEl>
                                        <p:attrNameLst>
                                          <p:attrName>ppt_h</p:attrName>
                                        </p:attrNameLst>
                                      </p:cBhvr>
                                      <p:tavLst>
                                        <p:tav tm="0">
                                          <p:val>
                                            <p:fltVal val="0"/>
                                          </p:val>
                                        </p:tav>
                                        <p:tav tm="100000">
                                          <p:val>
                                            <p:strVal val="#ppt_h"/>
                                          </p:val>
                                        </p:tav>
                                      </p:tavLst>
                                    </p:anim>
                                    <p:anim calcmode="lin" valueType="num">
                                      <p:cBhvr>
                                        <p:cTn id="117" dur="1000" fill="hold"/>
                                        <p:tgtEl>
                                          <p:spTgt spid="20"/>
                                        </p:tgtEl>
                                        <p:attrNameLst>
                                          <p:attrName>style.rotation</p:attrName>
                                        </p:attrNameLst>
                                      </p:cBhvr>
                                      <p:tavLst>
                                        <p:tav tm="0">
                                          <p:val>
                                            <p:fltVal val="90"/>
                                          </p:val>
                                        </p:tav>
                                        <p:tav tm="100000">
                                          <p:val>
                                            <p:fltVal val="0"/>
                                          </p:val>
                                        </p:tav>
                                      </p:tavLst>
                                    </p:anim>
                                    <p:animEffect transition="in" filter="fade">
                                      <p:cBhvr>
                                        <p:cTn id="11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219075" y="1991870"/>
            <a:ext cx="3909951" cy="1905926"/>
          </a:xfrm>
          <a:prstGeom prst="rect">
            <a:avLst/>
          </a:prstGeom>
        </p:spPr>
      </p:pic>
      <p:sp>
        <p:nvSpPr>
          <p:cNvPr id="12" name="Rectangle 2"/>
          <p:cNvSpPr txBox="1">
            <a:spLocks noChangeArrowheads="1"/>
          </p:cNvSpPr>
          <p:nvPr/>
        </p:nvSpPr>
        <p:spPr>
          <a:xfrm>
            <a:off x="2304064" y="76657"/>
            <a:ext cx="4802571" cy="1581838"/>
          </a:xfrm>
          <a:prstGeom prst="rect">
            <a:avLst/>
          </a:prstGeom>
        </p:spPr>
        <p:txBody>
          <a:bodyPr vert="horz" lIns="87916" tIns="43957" rIns="87916" bIns="43957" rtlCol="0" anchor="ctr">
            <a:noAutofit/>
          </a:bodyPr>
          <a:lstStyle>
            <a:lvl1pPr algn="r" defTabSz="879152" rtl="0" eaLnBrk="1" latinLnBrk="0" hangingPunct="1">
              <a:spcBef>
                <a:spcPct val="0"/>
              </a:spcBef>
              <a:buNone/>
              <a:defRPr lang="en-US" sz="3200" b="1" i="0" kern="1200" spc="0" baseline="0" noProof="0" dirty="0" smtClean="0">
                <a:solidFill>
                  <a:srgbClr val="005386"/>
                </a:solidFill>
                <a:effectLst/>
                <a:latin typeface="Century Gothic" pitchFamily="34" charset="0"/>
                <a:ea typeface="微软雅黑" pitchFamily="34" charset="-122"/>
                <a:cs typeface="Century Gothic" pitchFamily="34" charset="0"/>
              </a:defRPr>
            </a:lvl1pPr>
          </a:lstStyle>
          <a:p>
            <a:pPr algn="l" fontAlgn="auto">
              <a:lnSpc>
                <a:spcPct val="150000"/>
              </a:lnSpc>
              <a:spcAft>
                <a:spcPts val="0"/>
              </a:spcAft>
            </a:pPr>
            <a:r>
              <a:rPr lang="zh-CN" altLang="en-US" sz="2400" dirty="0" smtClean="0">
                <a:solidFill>
                  <a:srgbClr val="7030A0"/>
                </a:solidFill>
              </a:rPr>
              <a:t>本次培训为整体业务的主线讲解</a:t>
            </a:r>
            <a:endParaRPr lang="en-US" altLang="zh-CN" sz="2400" dirty="0" smtClean="0">
              <a:solidFill>
                <a:srgbClr val="7030A0"/>
              </a:solidFill>
            </a:endParaRPr>
          </a:p>
          <a:p>
            <a:pPr algn="l" fontAlgn="auto">
              <a:lnSpc>
                <a:spcPct val="150000"/>
              </a:lnSpc>
              <a:spcAft>
                <a:spcPts val="0"/>
              </a:spcAft>
            </a:pPr>
            <a:endParaRPr lang="en-US" altLang="zh-CN" sz="2400" dirty="0" smtClean="0">
              <a:solidFill>
                <a:srgbClr val="7030A0"/>
              </a:solidFill>
            </a:endParaRPr>
          </a:p>
          <a:p>
            <a:pPr algn="l" fontAlgn="auto">
              <a:lnSpc>
                <a:spcPct val="150000"/>
              </a:lnSpc>
              <a:spcAft>
                <a:spcPts val="0"/>
              </a:spcAft>
            </a:pPr>
            <a:r>
              <a:rPr lang="zh-CN" altLang="en-US" sz="2000" dirty="0" smtClean="0">
                <a:solidFill>
                  <a:srgbClr val="7030A0"/>
                </a:solidFill>
              </a:rPr>
              <a:t>各角色的操作细节见各角色的培训资料</a:t>
            </a:r>
            <a:endParaRPr lang="en-US" altLang="zh-CN" sz="2000" dirty="0" smtClean="0">
              <a:solidFill>
                <a:srgbClr val="7030A0"/>
              </a:solidFill>
            </a:endParaRPr>
          </a:p>
        </p:txBody>
      </p:sp>
      <p:sp>
        <p:nvSpPr>
          <p:cNvPr id="13" name="Rectangle 2"/>
          <p:cNvSpPr txBox="1">
            <a:spLocks noChangeArrowheads="1"/>
          </p:cNvSpPr>
          <p:nvPr/>
        </p:nvSpPr>
        <p:spPr>
          <a:xfrm>
            <a:off x="4291012" y="1658495"/>
            <a:ext cx="4529138" cy="1991194"/>
          </a:xfrm>
          <a:prstGeom prst="rect">
            <a:avLst/>
          </a:prstGeom>
        </p:spPr>
        <p:txBody>
          <a:bodyPr vert="horz" lIns="87916" tIns="43957" rIns="87916" bIns="43957" rtlCol="0" anchor="ctr">
            <a:noAutofit/>
          </a:bodyPr>
          <a:lstStyle>
            <a:lvl1pPr algn="r" defTabSz="879152" rtl="0" eaLnBrk="1" latinLnBrk="0" hangingPunct="1">
              <a:spcBef>
                <a:spcPct val="0"/>
              </a:spcBef>
              <a:buNone/>
              <a:defRPr lang="en-US" sz="3200" b="1" i="0" kern="1200" spc="0" baseline="0" noProof="0" dirty="0" smtClean="0">
                <a:solidFill>
                  <a:srgbClr val="005386"/>
                </a:solidFill>
                <a:effectLst/>
                <a:latin typeface="Century Gothic" pitchFamily="34" charset="0"/>
                <a:ea typeface="微软雅黑" pitchFamily="34" charset="-122"/>
                <a:cs typeface="Century Gothic" pitchFamily="34" charset="0"/>
              </a:defRPr>
            </a:lvl1pPr>
          </a:lstStyle>
          <a:p>
            <a:pPr algn="l" fontAlgn="auto">
              <a:lnSpc>
                <a:spcPct val="150000"/>
              </a:lnSpc>
              <a:spcAft>
                <a:spcPts val="0"/>
              </a:spcAft>
            </a:pPr>
            <a:r>
              <a:rPr lang="zh-CN" altLang="en-US" sz="2000" dirty="0" smtClean="0">
                <a:solidFill>
                  <a:srgbClr val="FF0000"/>
                </a:solidFill>
              </a:rPr>
              <a:t>初期使用时请务必按照培训资料中描述的步骤一步一步操作，不要自行随意点击操作，待对系统熟悉后再作其它操作</a:t>
            </a:r>
            <a:endParaRPr lang="zh-CN" altLang="en-US" sz="2000" dirty="0">
              <a:solidFill>
                <a:srgbClr val="FF0000"/>
              </a:solidFill>
            </a:endParaRPr>
          </a:p>
        </p:txBody>
      </p:sp>
    </p:spTree>
    <p:extLst>
      <p:ext uri="{BB962C8B-B14F-4D97-AF65-F5344CB8AC3E}">
        <p14:creationId xmlns:p14="http://schemas.microsoft.com/office/powerpoint/2010/main" val="1439657613"/>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75093" y="-1252222"/>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④</a:t>
            </a:r>
            <a:endParaRPr lang="zh-CN" altLang="en-US" sz="1600" dirty="0">
              <a:solidFill>
                <a:srgbClr val="FF0000"/>
              </a:solidFill>
              <a:latin typeface="Calibri" panose="020F0502020204030204" pitchFamily="34" charset="0"/>
            </a:endParaRPr>
          </a:p>
        </p:txBody>
      </p:sp>
      <p:sp>
        <p:nvSpPr>
          <p:cNvPr id="3" name="文本框 2"/>
          <p:cNvSpPr txBox="1"/>
          <p:nvPr/>
        </p:nvSpPr>
        <p:spPr>
          <a:xfrm>
            <a:off x="5429362" y="-1281345"/>
            <a:ext cx="41991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①</a:t>
            </a:r>
            <a:endParaRPr lang="zh-CN" altLang="en-US" sz="1600" dirty="0">
              <a:solidFill>
                <a:srgbClr val="FF0000"/>
              </a:solidFill>
              <a:latin typeface="Calibri" panose="020F0502020204030204" pitchFamily="34" charset="0"/>
            </a:endParaRPr>
          </a:p>
        </p:txBody>
      </p:sp>
      <p:sp>
        <p:nvSpPr>
          <p:cNvPr id="4" name="文本框 3"/>
          <p:cNvSpPr txBox="1"/>
          <p:nvPr/>
        </p:nvSpPr>
        <p:spPr>
          <a:xfrm>
            <a:off x="5792504" y="-1230822"/>
            <a:ext cx="43297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②</a:t>
            </a:r>
            <a:endParaRPr lang="zh-CN" altLang="en-US" sz="1600" dirty="0">
              <a:solidFill>
                <a:srgbClr val="FF0000"/>
              </a:solidFill>
              <a:latin typeface="Calibri" panose="020F0502020204030204" pitchFamily="34" charset="0"/>
            </a:endParaRPr>
          </a:p>
        </p:txBody>
      </p:sp>
      <p:sp>
        <p:nvSpPr>
          <p:cNvPr id="5" name="文本框 4"/>
          <p:cNvSpPr txBox="1"/>
          <p:nvPr/>
        </p:nvSpPr>
        <p:spPr>
          <a:xfrm>
            <a:off x="6080568" y="-1286863"/>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③</a:t>
            </a:r>
            <a:endParaRPr lang="zh-CN" altLang="en-US" sz="1600" dirty="0">
              <a:solidFill>
                <a:srgbClr val="FF0000"/>
              </a:solidFill>
              <a:latin typeface="Calibri" panose="020F0502020204030204" pitchFamily="34" charset="0"/>
            </a:endParaRPr>
          </a:p>
        </p:txBody>
      </p:sp>
      <p:sp>
        <p:nvSpPr>
          <p:cNvPr id="6" name="文本框 5"/>
          <p:cNvSpPr txBox="1"/>
          <p:nvPr/>
        </p:nvSpPr>
        <p:spPr>
          <a:xfrm>
            <a:off x="6884581" y="-1252222"/>
            <a:ext cx="404949"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⑤</a:t>
            </a:r>
            <a:endParaRPr lang="zh-CN" altLang="en-US" sz="1600" dirty="0">
              <a:solidFill>
                <a:srgbClr val="FF0000"/>
              </a:solidFill>
              <a:latin typeface="Calibri" panose="020F0502020204030204" pitchFamily="34" charset="0"/>
            </a:endParaRPr>
          </a:p>
        </p:txBody>
      </p:sp>
      <p:sp>
        <p:nvSpPr>
          <p:cNvPr id="7" name="文本框 6"/>
          <p:cNvSpPr txBox="1"/>
          <p:nvPr/>
        </p:nvSpPr>
        <p:spPr>
          <a:xfrm>
            <a:off x="7276376" y="-1272808"/>
            <a:ext cx="36502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⑥</a:t>
            </a:r>
            <a:endParaRPr lang="zh-CN" altLang="en-US" sz="1600" dirty="0">
              <a:solidFill>
                <a:srgbClr val="FF0000"/>
              </a:solidFill>
              <a:latin typeface="Calibri" panose="020F0502020204030204" pitchFamily="34" charset="0"/>
            </a:endParaRPr>
          </a:p>
        </p:txBody>
      </p:sp>
      <p:sp>
        <p:nvSpPr>
          <p:cNvPr id="8" name="文本框 7"/>
          <p:cNvSpPr txBox="1"/>
          <p:nvPr/>
        </p:nvSpPr>
        <p:spPr>
          <a:xfrm>
            <a:off x="7647929" y="-1272808"/>
            <a:ext cx="33963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⑦</a:t>
            </a:r>
            <a:endParaRPr lang="zh-CN" altLang="en-US" sz="1600" dirty="0">
              <a:solidFill>
                <a:srgbClr val="FF0000"/>
              </a:solidFill>
              <a:latin typeface="Calibri" panose="020F0502020204030204" pitchFamily="34" charset="0"/>
            </a:endParaRPr>
          </a:p>
        </p:txBody>
      </p:sp>
      <p:sp>
        <p:nvSpPr>
          <p:cNvPr id="9" name="文本框 8"/>
          <p:cNvSpPr txBox="1"/>
          <p:nvPr/>
        </p:nvSpPr>
        <p:spPr>
          <a:xfrm>
            <a:off x="7953925" y="-1272808"/>
            <a:ext cx="358491"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⑧</a:t>
            </a:r>
            <a:endParaRPr lang="zh-CN" altLang="en-US" sz="1600" dirty="0">
              <a:solidFill>
                <a:srgbClr val="FF0000"/>
              </a:solidFill>
              <a:latin typeface="Calibri" panose="020F0502020204030204" pitchFamily="34" charset="0"/>
            </a:endParaRPr>
          </a:p>
        </p:txBody>
      </p:sp>
      <p:sp>
        <p:nvSpPr>
          <p:cNvPr id="10" name="文本框 9"/>
          <p:cNvSpPr txBox="1"/>
          <p:nvPr/>
        </p:nvSpPr>
        <p:spPr>
          <a:xfrm>
            <a:off x="8284299" y="-1222285"/>
            <a:ext cx="33963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⑨</a:t>
            </a:r>
            <a:endParaRPr lang="zh-CN" altLang="en-US" sz="1600" dirty="0">
              <a:solidFill>
                <a:srgbClr val="FF0000"/>
              </a:solidFill>
              <a:latin typeface="Calibri" panose="020F0502020204030204" pitchFamily="34" charset="0"/>
            </a:endParaRPr>
          </a:p>
        </p:txBody>
      </p:sp>
      <p:sp>
        <p:nvSpPr>
          <p:cNvPr id="11" name="文本框 10"/>
          <p:cNvSpPr txBox="1"/>
          <p:nvPr/>
        </p:nvSpPr>
        <p:spPr>
          <a:xfrm>
            <a:off x="5418538" y="-851635"/>
            <a:ext cx="430336"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⑩</a:t>
            </a:r>
            <a:endParaRPr lang="zh-CN" altLang="en-US" sz="1600" dirty="0">
              <a:solidFill>
                <a:srgbClr val="FF0000"/>
              </a:solidFill>
              <a:latin typeface="Calibri" panose="020F0502020204030204" pitchFamily="34" charset="0"/>
            </a:endParaRPr>
          </a:p>
        </p:txBody>
      </p:sp>
      <p:sp>
        <p:nvSpPr>
          <p:cNvPr id="12" name="文本框 11"/>
          <p:cNvSpPr txBox="1"/>
          <p:nvPr/>
        </p:nvSpPr>
        <p:spPr>
          <a:xfrm>
            <a:off x="5698405" y="-851635"/>
            <a:ext cx="355004"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⑪</a:t>
            </a:r>
            <a:endParaRPr lang="zh-CN" altLang="en-US" sz="1600" dirty="0">
              <a:solidFill>
                <a:srgbClr val="FF0000"/>
              </a:solidFill>
              <a:latin typeface="Calibri" panose="020F0502020204030204" pitchFamily="34" charset="0"/>
            </a:endParaRPr>
          </a:p>
        </p:txBody>
      </p:sp>
      <p:sp>
        <p:nvSpPr>
          <p:cNvPr id="13" name="文本框 12"/>
          <p:cNvSpPr txBox="1"/>
          <p:nvPr/>
        </p:nvSpPr>
        <p:spPr>
          <a:xfrm>
            <a:off x="6038615" y="-813635"/>
            <a:ext cx="340444"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⑫</a:t>
            </a:r>
            <a:endParaRPr lang="zh-CN" altLang="en-US" sz="1600" dirty="0">
              <a:solidFill>
                <a:srgbClr val="FF0000"/>
              </a:solidFill>
              <a:latin typeface="Calibri" panose="020F0502020204030204" pitchFamily="34" charset="0"/>
            </a:endParaRPr>
          </a:p>
        </p:txBody>
      </p:sp>
      <p:sp>
        <p:nvSpPr>
          <p:cNvPr id="14" name="文本框 13"/>
          <p:cNvSpPr txBox="1"/>
          <p:nvPr/>
        </p:nvSpPr>
        <p:spPr>
          <a:xfrm>
            <a:off x="6332200" y="-827690"/>
            <a:ext cx="38680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⑬</a:t>
            </a:r>
            <a:endParaRPr lang="zh-CN" altLang="en-US" sz="1600" dirty="0">
              <a:solidFill>
                <a:srgbClr val="FF0000"/>
              </a:solidFill>
              <a:latin typeface="Calibri" panose="020F0502020204030204" pitchFamily="34" charset="0"/>
            </a:endParaRPr>
          </a:p>
        </p:txBody>
      </p:sp>
      <p:sp>
        <p:nvSpPr>
          <p:cNvPr id="15" name="文本框 14"/>
          <p:cNvSpPr txBox="1"/>
          <p:nvPr/>
        </p:nvSpPr>
        <p:spPr>
          <a:xfrm>
            <a:off x="6657850" y="-841745"/>
            <a:ext cx="431874"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⑭</a:t>
            </a:r>
            <a:endParaRPr lang="zh-CN" altLang="en-US" sz="1600" dirty="0">
              <a:solidFill>
                <a:srgbClr val="FF0000"/>
              </a:solidFill>
              <a:latin typeface="Calibri" panose="020F0502020204030204" pitchFamily="34" charset="0"/>
            </a:endParaRPr>
          </a:p>
        </p:txBody>
      </p:sp>
      <p:sp>
        <p:nvSpPr>
          <p:cNvPr id="16" name="文本框 15"/>
          <p:cNvSpPr txBox="1"/>
          <p:nvPr/>
        </p:nvSpPr>
        <p:spPr>
          <a:xfrm>
            <a:off x="6945873" y="-841745"/>
            <a:ext cx="422642"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⑮</a:t>
            </a:r>
            <a:endParaRPr lang="zh-CN" altLang="en-US" sz="1600" dirty="0">
              <a:solidFill>
                <a:srgbClr val="FF0000"/>
              </a:solidFill>
              <a:latin typeface="Calibri" panose="020F0502020204030204" pitchFamily="34" charset="0"/>
            </a:endParaRPr>
          </a:p>
        </p:txBody>
      </p:sp>
      <p:sp>
        <p:nvSpPr>
          <p:cNvPr id="17" name="文本框 16"/>
          <p:cNvSpPr txBox="1"/>
          <p:nvPr/>
        </p:nvSpPr>
        <p:spPr>
          <a:xfrm>
            <a:off x="7228237" y="-841745"/>
            <a:ext cx="374274"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⑯</a:t>
            </a:r>
            <a:endParaRPr lang="zh-CN" altLang="en-US" sz="1600" dirty="0">
              <a:solidFill>
                <a:srgbClr val="FF0000"/>
              </a:solidFill>
              <a:latin typeface="Calibri" panose="020F0502020204030204" pitchFamily="34" charset="0"/>
            </a:endParaRPr>
          </a:p>
        </p:txBody>
      </p:sp>
      <p:sp>
        <p:nvSpPr>
          <p:cNvPr id="18" name="文本框 17"/>
          <p:cNvSpPr txBox="1"/>
          <p:nvPr/>
        </p:nvSpPr>
        <p:spPr>
          <a:xfrm>
            <a:off x="7507028" y="-841745"/>
            <a:ext cx="425619"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⑰</a:t>
            </a:r>
            <a:endParaRPr lang="zh-CN" altLang="en-US" sz="1600" dirty="0">
              <a:solidFill>
                <a:srgbClr val="FF0000"/>
              </a:solidFill>
              <a:latin typeface="Calibri" panose="020F0502020204030204" pitchFamily="34" charset="0"/>
            </a:endParaRPr>
          </a:p>
        </p:txBody>
      </p:sp>
      <p:sp>
        <p:nvSpPr>
          <p:cNvPr id="19" name="文本框 18"/>
          <p:cNvSpPr txBox="1"/>
          <p:nvPr/>
        </p:nvSpPr>
        <p:spPr>
          <a:xfrm>
            <a:off x="7779104" y="-829334"/>
            <a:ext cx="448805"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⑱</a:t>
            </a:r>
            <a:endParaRPr lang="zh-CN" altLang="en-US" sz="1600" dirty="0">
              <a:solidFill>
                <a:srgbClr val="FF0000"/>
              </a:solidFill>
              <a:latin typeface="Calibri" panose="020F0502020204030204" pitchFamily="34" charset="0"/>
            </a:endParaRPr>
          </a:p>
        </p:txBody>
      </p:sp>
      <p:sp>
        <p:nvSpPr>
          <p:cNvPr id="20" name="文本框 19"/>
          <p:cNvSpPr txBox="1"/>
          <p:nvPr/>
        </p:nvSpPr>
        <p:spPr>
          <a:xfrm>
            <a:off x="8081049" y="-833208"/>
            <a:ext cx="421684"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⑲</a:t>
            </a:r>
            <a:endParaRPr lang="zh-CN" altLang="en-US" sz="1600" dirty="0">
              <a:solidFill>
                <a:srgbClr val="FF0000"/>
              </a:solidFill>
              <a:latin typeface="Calibri" panose="020F0502020204030204" pitchFamily="34" charset="0"/>
            </a:endParaRPr>
          </a:p>
        </p:txBody>
      </p:sp>
      <p:sp>
        <p:nvSpPr>
          <p:cNvPr id="21" name="文本框 20"/>
          <p:cNvSpPr txBox="1"/>
          <p:nvPr/>
        </p:nvSpPr>
        <p:spPr>
          <a:xfrm>
            <a:off x="8391490" y="-841745"/>
            <a:ext cx="456293" cy="338554"/>
          </a:xfrm>
          <a:prstGeom prst="rect">
            <a:avLst/>
          </a:prstGeom>
          <a:noFill/>
        </p:spPr>
        <p:txBody>
          <a:bodyPr wrap="square" rtlCol="0">
            <a:spAutoFit/>
          </a:bodyPr>
          <a:lstStyle/>
          <a:p>
            <a:r>
              <a:rPr lang="zh-CN" altLang="en-US" sz="1600" dirty="0" smtClean="0">
                <a:solidFill>
                  <a:srgbClr val="FF0000"/>
                </a:solidFill>
                <a:latin typeface="Calibri" panose="020F0502020204030204" pitchFamily="34" charset="0"/>
              </a:rPr>
              <a:t>⑳</a:t>
            </a:r>
            <a:endParaRPr lang="zh-CN"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8028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a:t>
            </a:r>
            <a:r>
              <a:rPr lang="zh-CN" altLang="en-US" dirty="0" smtClean="0"/>
              <a:t>、看板 </a:t>
            </a:r>
            <a:r>
              <a:rPr lang="en-US" altLang="zh-CN" dirty="0" smtClean="0"/>
              <a:t>– </a:t>
            </a:r>
            <a:r>
              <a:rPr lang="zh-CN" altLang="en-US" dirty="0" smtClean="0">
                <a:solidFill>
                  <a:srgbClr val="00CC00"/>
                </a:solidFill>
              </a:rPr>
              <a:t>工作日历</a:t>
            </a:r>
            <a:endParaRPr lang="zh-CN" altLang="en-US" dirty="0">
              <a:solidFill>
                <a:srgbClr val="00CC00"/>
              </a:solidFill>
            </a:endParaRPr>
          </a:p>
        </p:txBody>
      </p:sp>
      <p:sp>
        <p:nvSpPr>
          <p:cNvPr id="2" name="文本框 1"/>
          <p:cNvSpPr txBox="1"/>
          <p:nvPr/>
        </p:nvSpPr>
        <p:spPr>
          <a:xfrm>
            <a:off x="5856115" y="2747559"/>
            <a:ext cx="3140938" cy="959131"/>
          </a:xfrm>
          <a:prstGeom prst="rect">
            <a:avLst/>
          </a:prstGeom>
          <a:solidFill>
            <a:schemeClr val="bg1">
              <a:lumMod val="95000"/>
            </a:schemeClr>
          </a:solidFill>
          <a:ln>
            <a:solidFill>
              <a:srgbClr val="006699"/>
            </a:solidFill>
          </a:ln>
        </p:spPr>
        <p:txBody>
          <a:bodyPr wrap="square" rtlCol="0">
            <a:noAutofit/>
          </a:bodyPr>
          <a:lstStyle/>
          <a:p>
            <a:pPr>
              <a:lnSpc>
                <a:spcPct val="150000"/>
              </a:lnSpc>
            </a:pPr>
            <a:r>
              <a:rPr lang="zh-CN" altLang="en-US" sz="1400" dirty="0" smtClean="0">
                <a:solidFill>
                  <a:srgbClr val="7030A0"/>
                </a:solidFill>
              </a:rPr>
              <a:t>可以通过工作日历来查看自己相关的任务、问题、会议、审批流程等信息</a:t>
            </a:r>
            <a:endParaRPr lang="en-US" altLang="zh-CN" sz="1400" dirty="0" smtClean="0">
              <a:solidFill>
                <a:srgbClr val="7030A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6" y="1828448"/>
            <a:ext cx="5896303" cy="3315052"/>
          </a:xfrm>
          <a:prstGeom prst="rect">
            <a:avLst/>
          </a:prstGeom>
        </p:spPr>
      </p:pic>
      <p:pic>
        <p:nvPicPr>
          <p:cNvPr id="8" name="图片 7"/>
          <p:cNvPicPr>
            <a:picLocks noChangeAspect="1"/>
          </p:cNvPicPr>
          <p:nvPr/>
        </p:nvPicPr>
        <p:blipFill>
          <a:blip r:embed="rId3"/>
          <a:stretch>
            <a:fillRect/>
          </a:stretch>
        </p:blipFill>
        <p:spPr>
          <a:xfrm>
            <a:off x="4701574" y="153306"/>
            <a:ext cx="4312477" cy="1675142"/>
          </a:xfrm>
          <a:prstGeom prst="rect">
            <a:avLst/>
          </a:prstGeom>
          <a:ln>
            <a:solidFill>
              <a:schemeClr val="tx2">
                <a:lumMod val="60000"/>
                <a:lumOff val="40000"/>
              </a:schemeClr>
            </a:solidFill>
          </a:ln>
        </p:spPr>
      </p:pic>
      <p:sp>
        <p:nvSpPr>
          <p:cNvPr id="9" name="矩形 8"/>
          <p:cNvSpPr/>
          <p:nvPr/>
        </p:nvSpPr>
        <p:spPr>
          <a:xfrm>
            <a:off x="4848599" y="780310"/>
            <a:ext cx="1326376" cy="41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37371" t="18968" r="32690" b="36975"/>
          <a:stretch/>
        </p:blipFill>
        <p:spPr>
          <a:xfrm>
            <a:off x="282322" y="874979"/>
            <a:ext cx="4270628" cy="3533252"/>
          </a:xfrm>
          <a:prstGeom prst="rect">
            <a:avLst/>
          </a:prstGeom>
        </p:spPr>
      </p:pic>
    </p:spTree>
    <p:extLst>
      <p:ext uri="{BB962C8B-B14F-4D97-AF65-F5344CB8AC3E}">
        <p14:creationId xmlns:p14="http://schemas.microsoft.com/office/powerpoint/2010/main" val="1596882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7163" y="143591"/>
            <a:ext cx="4375787" cy="465947"/>
          </a:xfrm>
        </p:spPr>
        <p:txBody>
          <a:bodyPr vert="horz" lIns="87916" tIns="43957" rIns="87916" bIns="43957" rtlCol="0" anchor="ctr">
            <a:noAutofit/>
          </a:bodyPr>
          <a:lstStyle/>
          <a:p>
            <a:pPr fontAlgn="base">
              <a:spcAft>
                <a:spcPct val="0"/>
              </a:spcAft>
            </a:pPr>
            <a:r>
              <a:rPr lang="en-US" altLang="zh-CN" dirty="0" smtClean="0"/>
              <a:t>1</a:t>
            </a:r>
            <a:r>
              <a:rPr lang="zh-CN" altLang="en-US" dirty="0" smtClean="0"/>
              <a:t>、看板 </a:t>
            </a:r>
            <a:r>
              <a:rPr lang="en-US" altLang="zh-CN" dirty="0" smtClean="0"/>
              <a:t>– </a:t>
            </a:r>
            <a:r>
              <a:rPr lang="zh-CN" altLang="en-US" dirty="0" smtClean="0">
                <a:solidFill>
                  <a:srgbClr val="00CC00"/>
                </a:solidFill>
              </a:rPr>
              <a:t>项目看板</a:t>
            </a:r>
            <a:endParaRPr lang="zh-CN" altLang="en-US" dirty="0">
              <a:solidFill>
                <a:srgbClr val="00CC00"/>
              </a:solidFill>
            </a:endParaRPr>
          </a:p>
        </p:txBody>
      </p:sp>
      <p:pic>
        <p:nvPicPr>
          <p:cNvPr id="8" name="图片 7"/>
          <p:cNvPicPr>
            <a:picLocks noChangeAspect="1"/>
          </p:cNvPicPr>
          <p:nvPr/>
        </p:nvPicPr>
        <p:blipFill>
          <a:blip r:embed="rId2"/>
          <a:stretch>
            <a:fillRect/>
          </a:stretch>
        </p:blipFill>
        <p:spPr>
          <a:xfrm>
            <a:off x="4701574" y="153306"/>
            <a:ext cx="4312477" cy="1675142"/>
          </a:xfrm>
          <a:prstGeom prst="rect">
            <a:avLst/>
          </a:prstGeom>
          <a:ln>
            <a:solidFill>
              <a:schemeClr val="tx2">
                <a:lumMod val="60000"/>
                <a:lumOff val="40000"/>
              </a:schemeClr>
            </a:solidFill>
          </a:ln>
        </p:spPr>
      </p:pic>
      <p:sp>
        <p:nvSpPr>
          <p:cNvPr id="9" name="矩形 8"/>
          <p:cNvSpPr/>
          <p:nvPr/>
        </p:nvSpPr>
        <p:spPr>
          <a:xfrm>
            <a:off x="4848599" y="1288312"/>
            <a:ext cx="1326376" cy="41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15417" b="12839"/>
          <a:stretch/>
        </p:blipFill>
        <p:spPr>
          <a:xfrm>
            <a:off x="0" y="660400"/>
            <a:ext cx="7734300" cy="4483100"/>
          </a:xfrm>
          <a:prstGeom prst="rect">
            <a:avLst/>
          </a:prstGeom>
        </p:spPr>
      </p:pic>
      <p:sp>
        <p:nvSpPr>
          <p:cNvPr id="10" name="文本框 9"/>
          <p:cNvSpPr txBox="1"/>
          <p:nvPr/>
        </p:nvSpPr>
        <p:spPr>
          <a:xfrm>
            <a:off x="4701574" y="1968500"/>
            <a:ext cx="4328162" cy="2012950"/>
          </a:xfrm>
          <a:prstGeom prst="rect">
            <a:avLst/>
          </a:prstGeom>
          <a:solidFill>
            <a:schemeClr val="bg1">
              <a:lumMod val="95000"/>
            </a:schemeClr>
          </a:solidFill>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7030A0"/>
                </a:solidFill>
              </a:rPr>
              <a:t>通过项目看板可以看到项目的整体情况，包括各</a:t>
            </a:r>
            <a:r>
              <a:rPr lang="en-US" altLang="zh-CN" sz="1400" dirty="0" smtClean="0">
                <a:solidFill>
                  <a:srgbClr val="7030A0"/>
                </a:solidFill>
              </a:rPr>
              <a:t>Gate</a:t>
            </a:r>
            <a:r>
              <a:rPr lang="zh-CN" altLang="en-US" sz="1400" dirty="0">
                <a:solidFill>
                  <a:srgbClr val="7030A0"/>
                </a:solidFill>
              </a:rPr>
              <a:t>情况、项目进展、项目任务、问题</a:t>
            </a:r>
            <a:r>
              <a:rPr lang="zh-CN" altLang="en-US" sz="1400" dirty="0" smtClean="0">
                <a:solidFill>
                  <a:srgbClr val="7030A0"/>
                </a:solidFill>
              </a:rPr>
              <a:t>、投资、损益、风险、变更。</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投资、问题、项目任务 根据项目成员的权限看到内容不同，原则是部看部，组看组</a:t>
            </a:r>
            <a:endParaRPr lang="en-US" altLang="zh-CN" sz="1400" dirty="0" smtClean="0">
              <a:solidFill>
                <a:srgbClr val="7030A0"/>
              </a:solidFill>
            </a:endParaRPr>
          </a:p>
          <a:p>
            <a:pPr marL="266700" indent="-266700">
              <a:lnSpc>
                <a:spcPct val="150000"/>
              </a:lnSpc>
              <a:buFont typeface="+mj-ea"/>
              <a:buAutoNum type="circleNumDbPlain"/>
            </a:pPr>
            <a:r>
              <a:rPr lang="zh-CN" altLang="en-US" sz="1400" dirty="0" smtClean="0">
                <a:solidFill>
                  <a:srgbClr val="7030A0"/>
                </a:solidFill>
              </a:rPr>
              <a:t>损益只有部分人可以看到</a:t>
            </a:r>
            <a:endParaRPr lang="en-US" altLang="zh-CN" sz="1400" dirty="0" smtClean="0">
              <a:solidFill>
                <a:srgbClr val="7030A0"/>
              </a:solidFill>
            </a:endParaRPr>
          </a:p>
          <a:p>
            <a:pPr marL="266700" indent="-266700">
              <a:lnSpc>
                <a:spcPct val="150000"/>
              </a:lnSpc>
              <a:buFont typeface="+mj-ea"/>
              <a:buAutoNum type="circleNumDbPlain"/>
            </a:pPr>
            <a:endParaRPr lang="en-US" altLang="zh-CN" sz="1400" dirty="0" smtClean="0">
              <a:solidFill>
                <a:srgbClr val="7030A0"/>
              </a:solidFill>
            </a:endParaRPr>
          </a:p>
        </p:txBody>
      </p:sp>
    </p:spTree>
    <p:extLst>
      <p:ext uri="{BB962C8B-B14F-4D97-AF65-F5344CB8AC3E}">
        <p14:creationId xmlns:p14="http://schemas.microsoft.com/office/powerpoint/2010/main" val="210038334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OVIA Collaborative MCAD Products &amp;#x0D;&amp;#x0A;based on Designer Central&amp;quot;&quot;/&gt;&lt;property id=&quot;20307&quot; value=&quot;260&quot;/&gt;&lt;/object&gt;&lt;object type=&quot;3&quot; unique_id=&quot;10005&quot;&gt;&lt;property id=&quot;20148&quot; value=&quot;5&quot;/&gt;&lt;property id=&quot;20300&quot; value=&quot;Slide 2 - &amp;quot;Proprietary Disclosure Statement&amp;quot;&quot;/&gt;&lt;property id=&quot;20307&quot; value=&quot;469&quot;/&gt;&lt;/object&gt;&lt;object type=&quot;3&quot; unique_id=&quot;10006&quot;&gt;&lt;property id=&quot;20148&quot; value=&quot;5&quot;/&gt;&lt;property id=&quot;20300&quot; value=&quot;Slide 3 - &amp;quot;Topics&amp;quot;&quot;/&gt;&lt;property id=&quot;20307&quot; value=&quot;454&quot;/&gt;&lt;/object&gt;&lt;object type=&quot;3&quot; unique_id=&quot;10007&quot;&gt;&lt;property id=&quot;20148&quot; value=&quot;5&quot;/&gt;&lt;property id=&quot;20300&quot; value=&quot;Slide 4 - &amp;quot;Topics&amp;quot;&quot;/&gt;&lt;property id=&quot;20307&quot; value=&quot;481&quot;/&gt;&lt;/object&gt;&lt;object type=&quot;3&quot; unique_id=&quot;10008&quot;&gt;&lt;property id=&quot;20148&quot; value=&quot;5&quot;/&gt;&lt;property id=&quot;20300&quot; value=&quot;Slide 5 - &amp;quot;ENOVIA Designer Central&amp;quot;&quot;/&gt;&lt;property id=&quot;20307&quot; value=&quot;468&quot;/&gt;&lt;/object&gt;&lt;object type=&quot;3&quot; unique_id=&quot;10009&quot;&gt;&lt;property id=&quot;20148&quot; value=&quot;5&quot;/&gt;&lt;property id=&quot;20300&quot; value=&quot;Slide 6 - &amp;quot;Business Issues in Design Engineering&amp;quot;&quot;/&gt;&lt;property id=&quot;20307&quot; value=&quot;444&quot;/&gt;&lt;/object&gt;&lt;object type=&quot;3&quot; unique_id=&quot;10010&quot;&gt;&lt;property id=&quot;20148&quot; value=&quot;5&quot;/&gt;&lt;property id=&quot;20300&quot; value=&quot;Slide 7 - &amp;quot;Business Goals for Design Engineering&amp;quot;&quot;/&gt;&lt;property id=&quot;20307&quot; value=&quot;445&quot;/&gt;&lt;/object&gt;&lt;object type=&quot;3&quot; unique_id=&quot;10011&quot;&gt;&lt;property id=&quot;20148&quot; value=&quot;5&quot;/&gt;&lt;property id=&quot;20300&quot; value=&quot;Slide 8 - &amp;quot;Topics&amp;quot;&quot;/&gt;&lt;property id=&quot;20307&quot; value=&quot;482&quot;/&gt;&lt;/object&gt;&lt;object type=&quot;3&quot; unique_id=&quot;10012&quot;&gt;&lt;property id=&quot;20148&quot; value=&quot;5&quot;/&gt;&lt;property id=&quot;20300&quot; value=&quot;Slide 9 - &amp;quot;What’s New ?&amp;#x0D;&amp;#x0A;New selection techniques &amp;quot;&quot;/&gt;&lt;property id=&quot;20307&quot; value=&quot;479&quot;/&gt;&lt;/object&gt;&lt;object type=&quot;3&quot; unique_id=&quot;10013&quot;&gt;&lt;property id=&quot;20148&quot; value=&quot;5&quot;/&gt;&lt;property id=&quot;20300&quot; value=&quot;Slide 10 - &amp;quot;Topics&amp;quot;&quot;/&gt;&lt;property id=&quot;20307&quot; value=&quot;483&quot;/&gt;&lt;/object&gt;&lt;object type=&quot;3&quot; unique_id=&quot;10014&quot;&gt;&lt;property id=&quot;20148&quot; value=&quot;5&quot;/&gt;&lt;property id=&quot;20300&quot; value=&quot;Slide 11 - &amp;quot;Business Value&amp;quot;&quot;/&gt;&lt;property id=&quot;20307&quot; value=&quot;281&quot;/&gt;&lt;/object&gt;&lt;object type=&quot;3&quot; unique_id=&quot;10015&quot;&gt;&lt;property id=&quot;20148&quot; value=&quot;5&quot;/&gt;&lt;property id=&quot;20300&quot; value=&quot;Slide 12 - &amp;quot;One Framework for all MCAD Applications&amp;quot;&quot;/&gt;&lt;property id=&quot;20307&quot; value=&quot;282&quot;/&gt;&lt;/object&gt;&lt;object type=&quot;3&quot; unique_id=&quot;10016&quot;&gt;&lt;property id=&quot;20148&quot; value=&quot;5&quot;/&gt;&lt;property id=&quot;20300&quot; value=&quot;Slide 13 - &amp;quot;Extend Native CAD Environment to PLM&amp;quot;&quot;/&gt;&lt;property id=&quot;20307&quot; value=&quot;283&quot;/&gt;&lt;/object&gt;&lt;object type=&quot;3&quot; unique_id=&quot;10017&quot;&gt;&lt;property id=&quot;20148&quot; value=&quot;5&quot;/&gt;&lt;property id=&quot;20300&quot; value=&quot;Slide 14 - &amp;quot;MCAD Collaboration&amp;quot;&quot;/&gt;&lt;property id=&quot;20307&quot; value=&quot;466&quot;/&gt;&lt;/object&gt;&lt;object type=&quot;3&quot; unique_id=&quot;10018&quot;&gt;&lt;property id=&quot;20148&quot; value=&quot;5&quot;/&gt;&lt;property id=&quot;20300&quot; value=&quot;Slide 15 - &amp;quot;MCAD Collaboration&amp;quot;&quot;/&gt;&lt;property id=&quot;20307&quot; value=&quot;480&quot;/&gt;&lt;/object&gt;&lt;object type=&quot;3&quot; unique_id=&quot;10019&quot;&gt;&lt;property id=&quot;20148&quot; value=&quot;5&quot;/&gt;&lt;property id=&quot;20300&quot; value=&quot;Slide 16 - &amp;quot;Baseline Storage and Retrieval&amp;quot;&quot;/&gt;&lt;property id=&quot;20307&quot; value=&quot;399&quot;/&gt;&lt;/object&gt;&lt;object type=&quot;3&quot; unique_id=&quot;10020&quot;&gt;&lt;property id=&quot;20148&quot; value=&quot;5&quot;/&gt;&lt;property id=&quot;20300&quot; value=&quot;Slide 17 - &amp;quot;Design Retrieval&amp;quot;&quot;/&gt;&lt;property id=&quot;20307&quot; value=&quot;422&quot;/&gt;&lt;/object&gt;&lt;object type=&quot;3&quot; unique_id=&quot;10021&quot;&gt;&lt;property id=&quot;20148&quot; value=&quot;5&quot;/&gt;&lt;property id=&quot;20300&quot; value=&quot;Slide 18 - &amp;quot;Organized Model Data&amp;quot;&quot;/&gt;&lt;property id=&quot;20307&quot; value=&quot;285&quot;/&gt;&lt;/object&gt;&lt;object type=&quot;3&quot; unique_id=&quot;10022&quot;&gt;&lt;property id=&quot;20148&quot; value=&quot;5&quot;/&gt;&lt;property id=&quot;20300&quot; value=&quot;Slide 19 - &amp;quot;Enterprise Data Management&amp;quot;&quot;/&gt;&lt;property id=&quot;20307&quot; value=&quot;286&quot;/&gt;&lt;/object&gt;&lt;object type=&quot;3&quot; unique_id=&quot;10023&quot;&gt;&lt;property id=&quot;20148&quot; value=&quot;5&quot;/&gt;&lt;property id=&quot;20300&quot; value=&quot;Slide 20 - &amp;quot;Local Design Management&amp;quot;&quot;/&gt;&lt;property id=&quot;20307&quot; value=&quot;287&quot;/&gt;&lt;/object&gt;&lt;object type=&quot;3&quot; unique_id=&quot;10024&quot;&gt;&lt;property id=&quot;20148&quot; value=&quot;5&quot;/&gt;&lt;property id=&quot;20300&quot; value=&quot;Slide 21 - &amp;quot;Actions/Notification&amp;quot;&quot;/&gt;&lt;property id=&quot;20307&quot; value=&quot;288&quot;/&gt;&lt;/object&gt;&lt;object type=&quot;3&quot; unique_id=&quot;10025&quot;&gt;&lt;property id=&quot;20148&quot; value=&quot;5&quot;/&gt;&lt;property id=&quot;20300&quot; value=&quot;Slide 22 - &amp;quot;Streamline Actions&amp;quot;&quot;/&gt;&lt;property id=&quot;20307&quot; value=&quot;278&quot;/&gt;&lt;/object&gt;&lt;object type=&quot;3&quot; unique_id=&quot;10026&quot;&gt;&lt;property id=&quot;20148&quot; value=&quot;5&quot;/&gt;&lt;property id=&quot;20300&quot; value=&quot;Slide 23 - &amp;quot;Navigation: Product Structure Editor&amp;quot;&quot;/&gt;&lt;property id=&quot;20307&quot; value=&quot;269&quot;/&gt;&lt;/object&gt;&lt;object type=&quot;3&quot; unique_id=&quot;10027&quot;&gt;&lt;property id=&quot;20148&quot; value=&quot;5&quot;/&gt;&lt;property id=&quot;20300&quot; value=&quot;Slide 24 - &amp;quot;Start Design: Template Creation&amp;quot;&quot;/&gt;&lt;property id=&quot;20307&quot; value=&quot;273&quot;/&gt;&lt;/object&gt;&lt;object type=&quot;3&quot; unique_id=&quot;10028&quot;&gt;&lt;property id=&quot;20148&quot; value=&quot;5&quot;/&gt;&lt;property id=&quot;20300&quot; value=&quot;Slide 25 - &amp;quot;Template Utilization: “New” Design Creation&amp;quot;&quot;/&gt;&lt;property id=&quot;20307&quot; value=&quot;274&quot;/&gt;&lt;/object&gt;&lt;object type=&quot;3&quot; unique_id=&quot;10029&quot;&gt;&lt;property id=&quot;20148&quot; value=&quot;5&quot;/&gt;&lt;property id=&quot;20300&quot; value=&quot;Slide 26 - &amp;quot;Interactive Update/Notification&amp;quot;&quot;/&gt;&lt;property id=&quot;20307&quot; value=&quot;292&quot;/&gt;&lt;/object&gt;&lt;object type=&quot;3&quot; unique_id=&quot;10030&quot;&gt;&lt;property id=&quot;20148&quot; value=&quot;5&quot;/&gt;&lt;property id=&quot;20300&quot; value=&quot;Slide 27 - &amp;quot;Direct Access to PLM Processing of CAD Data&amp;quot;&quot;/&gt;&lt;property id=&quot;20307&quot; value=&quot;404&quot;/&gt;&lt;/object&gt;&lt;object type=&quot;3&quot; unique_id=&quot;10031&quot;&gt;&lt;property id=&quot;20148&quot; value=&quot;5&quot;/&gt;&lt;property id=&quot;20300&quot; value=&quot;Slide 28 - &amp;quot;Create Seed Designs from Existing CAD Models&amp;quot;&quot;/&gt;&lt;property id=&quot;20307&quot; value=&quot;270&quot;/&gt;&lt;/object&gt;&lt;object type=&quot;3&quot; unique_id=&quot;10032&quot;&gt;&lt;property id=&quot;20148&quot; value=&quot;5&quot;/&gt;&lt;property id=&quot;20300&quot; value=&quot;Slide 29 - &amp;quot;Change Owner&amp;quot;&quot;/&gt;&lt;property id=&quot;20307&quot; value=&quot;271&quot;/&gt;&lt;/object&gt;&lt;object type=&quot;3&quot; unique_id=&quot;10033&quot;&gt;&lt;property id=&quot;20148&quot; value=&quot;5&quot;/&gt;&lt;property id=&quot;20300&quot; value=&quot;Slide 30 - &amp;quot;Attribute Synchronization During Local Load&amp;quot;&quot;/&gt;&lt;property id=&quot;20307&quot; value=&quot;314&quot;/&gt;&lt;/object&gt;&lt;object type=&quot;3&quot; unique_id=&quot;10034&quot;&gt;&lt;property id=&quot;20148&quot; value=&quot;5&quot;/&gt;&lt;property id=&quot;20300&quot; value=&quot;Slide 31 - &amp;quot;CAD Design Release to Engineering&amp;quot;&quot;/&gt;&lt;property id=&quot;20307&quot; value=&quot;293&quot;/&gt;&lt;/object&gt;&lt;object type=&quot;3&quot; unique_id=&quot;10035&quot;&gt;&lt;property id=&quot;20148&quot; value=&quot;5&quot;/&gt;&lt;property id=&quot;20300&quot; value=&quot;Slide 32 - &amp;quot;Configurable User Interface&amp;quot;&quot;/&gt;&lt;property id=&quot;20307&quot; value=&quot;392&quot;/&gt;&lt;/object&gt;&lt;object type=&quot;3&quot; unique_id=&quot;10036&quot;&gt;&lt;property id=&quot;20148&quot; value=&quot;5&quot;/&gt;&lt;property id=&quot;20300&quot; value=&quot;Slide 33 - &amp;quot;Generate Engineering BOM from CAD Structure&amp;quot;&quot;/&gt;&lt;property id=&quot;20307&quot; value=&quot;395&quot;/&gt;&lt;/object&gt;&lt;object type=&quot;3&quot; unique_id=&quot;10037&quot;&gt;&lt;property id=&quot;20148&quot; value=&quot;5&quot;/&gt;&lt;property id=&quot;20300&quot; value=&quot;Slide 34 - &amp;quot;Collaborative Design Review&amp;quot;&quot;/&gt;&lt;property id=&quot;20307&quot; value=&quot;467&quot;/&gt;&lt;/object&gt;&lt;object type=&quot;3&quot; unique_id=&quot;10038&quot;&gt;&lt;property id=&quot;20148&quot; value=&quot;5&quot;/&gt;&lt;property id=&quot;20300&quot; value=&quot;Slide 35 - &amp;quot;xCAD Collaboration&amp;quot;&quot;/&gt;&lt;property id=&quot;20307&quot; value=&quot;297&quot;/&gt;&lt;/object&gt;&lt;object type=&quot;3&quot; unique_id=&quot;10039&quot;&gt;&lt;property id=&quot;20148&quot; value=&quot;5&quot;/&gt;&lt;property id=&quot;20300&quot; value=&quot;Slide 36 - &amp;quot;Extended Framework&amp;quot;&quot;/&gt;&lt;property id=&quot;20307&quot; value=&quot;298&quot;/&gt;&lt;/object&gt;&lt;object type=&quot;3&quot; unique_id=&quot;10040&quot;&gt;&lt;property id=&quot;20148&quot; value=&quot;5&quot;/&gt;&lt;property id=&quot;20300&quot; value=&quot;Slide 37 - &amp;quot;ECAD Collaboration&amp;quot;&quot;/&gt;&lt;property id=&quot;20307&quot; value=&quot;299&quot;/&gt;&lt;/object&gt;&lt;object type=&quot;3&quot; unique_id=&quot;10041&quot;&gt;&lt;property id=&quot;20148&quot; value=&quot;5&quot;/&gt;&lt;property id=&quot;20300&quot; value=&quot;Slide 38 - &amp;quot;Optional Product: ENOVIA Collaboration for STEP (CSP)&amp;quot;&quot;/&gt;&lt;property id=&quot;20307&quot; value=&quot;416&quot;/&gt;&lt;/object&gt;&lt;object type=&quot;3&quot; unique_id=&quot;10042&quot;&gt;&lt;property id=&quot;20148&quot; value=&quot;5&quot;/&gt;&lt;property id=&quot;20300&quot; value=&quot;Slide 39 - &amp;quot;Optional Product: ENOVIA Collaboration for IGES (CIG)&amp;quot;&quot;/&gt;&lt;property id=&quot;20307&quot; value=&quot;417&quot;/&gt;&lt;/object&gt;&lt;object type=&quot;3&quot; unique_id=&quot;10044&quot;&gt;&lt;property id=&quot;20148&quot; value=&quot;5&quot;/&gt;&lt;property id=&quot;20300&quot; value=&quot;Slide 41 - &amp;quot;ENOVIA Collaborative Design for AutoCAD: Type Mapping&amp;quot;&quot;/&gt;&lt;property id=&quot;20307&quot; value=&quot;449&quot;/&gt;&lt;/object&gt;&lt;object type=&quot;3&quot; unique_id=&quot;10045&quot;&gt;&lt;property id=&quot;20148&quot; value=&quot;5&quot;/&gt;&lt;property id=&quot;20300&quot; value=&quot;Slide 42 - &amp;quot;ENOVIA Collaborative Design for Inventor: Type Mapping&amp;quot;&quot;/&gt;&lt;property id=&quot;20307&quot; value=&quot;478&quot;/&gt;&lt;/object&gt;&lt;object type=&quot;3&quot; unique_id=&quot;10046&quot;&gt;&lt;property id=&quot;20148&quot; value=&quot;5&quot;/&gt;&lt;property id=&quot;20300&quot; value=&quot;Slide 43 - &amp;quot;ENOVIA Collaborative Design for Solid Edge: Type Mapping&amp;quot;&quot;/&gt;&lt;property id=&quot;20307&quot; value=&quot;450&quot;/&gt;&lt;/object&gt;&lt;object type=&quot;3&quot; unique_id=&quot;10047&quot;&gt;&lt;property id=&quot;20148&quot; value=&quot;5&quot;/&gt;&lt;property id=&quot;20300&quot; value=&quot;Slide 44 - &amp;quot;ENOVIA Collaborative Design for MicroStation: Type Mapping&amp;quot;&quot;/&gt;&lt;property id=&quot;20307&quot; value=&quot;452&quot;/&gt;&lt;/object&gt;&lt;object type=&quot;3&quot; unique_id=&quot;10048&quot;&gt;&lt;property id=&quot;20148&quot; value=&quot;5&quot;/&gt;&lt;property id=&quot;20300&quot; value=&quot;Slide 45&quot;/&gt;&lt;property id=&quot;20307&quot; value=&quot;475&quot;/&gt;&lt;/object&gt;&lt;object type=&quot;3&quot; unique_id=&quot;10190&quot;&gt;&lt;property id=&quot;20148&quot; value=&quot;5&quot;/&gt;&lt;property id=&quot;20300&quot; value=&quot;Slide 40 - &amp;quot;Topics&amp;quot;&quot;/&gt;&lt;property id=&quot;20307&quot; value=&quot;484&quot;/&gt;&lt;/object&gt;&lt;/object&gt;&lt;/object&gt;&lt;/database&gt;"/>
  <p:tag name="SECTOMILLISECCONVERTED" val="1"/>
</p:tagLst>
</file>

<file path=ppt/theme/theme1.xml><?xml version="1.0" encoding="utf-8"?>
<a:theme xmlns:a="http://schemas.openxmlformats.org/drawingml/2006/main" name="3DS Corporate Template_2013">
  <a:themeElements>
    <a:clrScheme name="3DS Colors V1.0">
      <a:dk1>
        <a:srgbClr val="5B7F95"/>
      </a:dk1>
      <a:lt1>
        <a:srgbClr val="FFFFFF"/>
      </a:lt1>
      <a:dk2>
        <a:srgbClr val="001871"/>
      </a:dk2>
      <a:lt2>
        <a:srgbClr val="DA291C"/>
      </a:lt2>
      <a:accent1>
        <a:srgbClr val="5B7F95"/>
      </a:accent1>
      <a:accent2>
        <a:srgbClr val="00B2A9"/>
      </a:accent2>
      <a:accent3>
        <a:srgbClr val="FF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tx1">
              <a:lumMod val="40000"/>
              <a:lumOff val="60000"/>
            </a:schemeClr>
          </a:solidFill>
        </a:ln>
      </a:spPr>
      <a:bodyPr rtlCol="0" anchor="ctr" anchorCtr="0"/>
      <a:lstStyle>
        <a:defPPr algn="ctr">
          <a:lnSpc>
            <a:spcPct val="150000"/>
          </a:lnSpc>
          <a:defRPr sz="1100" b="1" dirty="0">
            <a:solidFill>
              <a:srgbClr val="FF6600"/>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DS_PPTX_Corp + Brand_Template_06_2015.pptx" id="{F2600C52-DB9A-4C10-AE98-F52812B72B4A}" vid="{FAE75A1B-07B7-44EE-BD51-20312090FF7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Enovia</Template>
  <TotalTime>78774</TotalTime>
  <Words>3712</Words>
  <Application>Microsoft Office PowerPoint</Application>
  <PresentationFormat>全屏显示(16:9)</PresentationFormat>
  <Paragraphs>411</Paragraphs>
  <Slides>77</Slides>
  <Notes>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77</vt:i4>
      </vt:variant>
    </vt:vector>
  </HeadingPairs>
  <TitlesOfParts>
    <vt:vector size="89" baseType="lpstr">
      <vt:lpstr>3ds Condensed</vt:lpstr>
      <vt:lpstr>3ds Light</vt:lpstr>
      <vt:lpstr>黑体</vt:lpstr>
      <vt:lpstr>宋体</vt:lpstr>
      <vt:lpstr>微软雅黑</vt:lpstr>
      <vt:lpstr>Arial</vt:lpstr>
      <vt:lpstr>Arial Narrow</vt:lpstr>
      <vt:lpstr>Calibri</vt:lpstr>
      <vt:lpstr>Century Gothic</vt:lpstr>
      <vt:lpstr>Wingdings 3</vt:lpstr>
      <vt:lpstr>3DS Corporate Template_2013</vt:lpstr>
      <vt:lpstr>blank</vt:lpstr>
      <vt:lpstr>东南汽车项目管理系统 上线全体培训</vt:lpstr>
      <vt:lpstr>系统架构-采用达索系统公司的ENOVIA平台进行部分定制开发</vt:lpstr>
      <vt:lpstr>系统架构-基础平台（ENOVIA）功能架构</vt:lpstr>
      <vt:lpstr>SEM PM系统架构-项目管理系统业务和功能框架</vt:lpstr>
      <vt:lpstr>SEM PM系统设计</vt:lpstr>
      <vt:lpstr>1、看板</vt:lpstr>
      <vt:lpstr>1、看板 – 待办事项</vt:lpstr>
      <vt:lpstr>1、看板 – 工作日历</vt:lpstr>
      <vt:lpstr>1、看板 – 项目看板</vt:lpstr>
      <vt:lpstr>2、项目计划制定</vt:lpstr>
      <vt:lpstr>2、项目计划制定-项目建立 项目信息</vt:lpstr>
      <vt:lpstr>2、项目计划制定-项目建立 项目团队</vt:lpstr>
      <vt:lpstr>2、项目计划制定-项目建立 项目文件夹</vt:lpstr>
      <vt:lpstr>2、项目计划制定-项目建立 项目投资</vt:lpstr>
      <vt:lpstr>2、项目计划制定-项目计划 计划排程</vt:lpstr>
      <vt:lpstr>2、项目计划制定-项目计划 计划排程  操作工具条</vt:lpstr>
      <vt:lpstr>2、项目计划制定-项目计划 计划分解</vt:lpstr>
      <vt:lpstr>2、项目计划制定-项目计划 计划分解</vt:lpstr>
      <vt:lpstr>2、项目计划制定-项目计划 计划分解</vt:lpstr>
      <vt:lpstr>2、项目计划制定-项目计划 计划确认</vt:lpstr>
      <vt:lpstr>2、项目计划制定-项目计划 计划确认</vt:lpstr>
      <vt:lpstr>2、项目计划制定-项目计划 计划确认</vt:lpstr>
      <vt:lpstr>3、项目计划审批</vt:lpstr>
      <vt:lpstr>3、项目计划审批-建审批单</vt:lpstr>
      <vt:lpstr>3、项目计划审批-建审批单</vt:lpstr>
      <vt:lpstr>3、项目计划审批-计划审批</vt:lpstr>
      <vt:lpstr>4、项目计划执行</vt:lpstr>
      <vt:lpstr>4、项目计划执行-待完成任务</vt:lpstr>
      <vt:lpstr>4、项目计划执行-执行任务-更新完成百分比</vt:lpstr>
      <vt:lpstr>4、项目计划执行-执行任务-上传交付物</vt:lpstr>
      <vt:lpstr>4、项目计划执行-提交任务-完成100%</vt:lpstr>
      <vt:lpstr>4、项目计划执行-提交任务</vt:lpstr>
      <vt:lpstr>4、项目计划执行-Gate评审</vt:lpstr>
      <vt:lpstr>4、项目计划执行-Gate评审</vt:lpstr>
      <vt:lpstr>4、项目计划执行-待复核任务</vt:lpstr>
      <vt:lpstr>5、项目计划变更</vt:lpstr>
      <vt:lpstr>5、项目计划变更 – 建变更单</vt:lpstr>
      <vt:lpstr>5、项目计划变更 – 变更审批</vt:lpstr>
      <vt:lpstr>5、项目计划变更 – 计划变更</vt:lpstr>
      <vt:lpstr>6、领导查阅</vt:lpstr>
      <vt:lpstr>6、领导查阅-项目问题/任务监控</vt:lpstr>
      <vt:lpstr>6、领导查阅- 查看看板和报表</vt:lpstr>
      <vt:lpstr>6、领导查阅- 查看看板和报表-投资报表</vt:lpstr>
      <vt:lpstr>6、领导查阅- 查看看板和报表-问题报表</vt:lpstr>
      <vt:lpstr>6、领导查阅- 查看看板和报表                      -问题进度面板-通用功能</vt:lpstr>
      <vt:lpstr>6、领导查阅- 状态查看和条件查询-通用功能</vt:lpstr>
      <vt:lpstr>7、问题管理</vt:lpstr>
      <vt:lpstr>7、问题管理-我提出的问题</vt:lpstr>
      <vt:lpstr>7、问题管理-我对策的问题</vt:lpstr>
      <vt:lpstr>7、问题管理-待判定问题</vt:lpstr>
      <vt:lpstr>7、问题管理-风险管理</vt:lpstr>
      <vt:lpstr>8、投资管理</vt:lpstr>
      <vt:lpstr>8、投资管理</vt:lpstr>
      <vt:lpstr>8、投资管理-费用申请集成</vt:lpstr>
      <vt:lpstr>8、投资管理-投资反灌</vt:lpstr>
      <vt:lpstr>8、投资管理-投资调整单</vt:lpstr>
      <vt:lpstr>9、损益计算</vt:lpstr>
      <vt:lpstr>9、损益计算-分解损益资料收集任务</vt:lpstr>
      <vt:lpstr>9、损益计算-损益资料计算、提交</vt:lpstr>
      <vt:lpstr>10、会议管理</vt:lpstr>
      <vt:lpstr>10、会议管理-Gate会议</vt:lpstr>
      <vt:lpstr>10、会议管理-会议纪要</vt:lpstr>
      <vt:lpstr>11、交付物管理</vt:lpstr>
      <vt:lpstr>11、交付物管理-文档建立</vt:lpstr>
      <vt:lpstr>11、交付物管理-文档审批发布</vt:lpstr>
      <vt:lpstr>12、出图计划管理</vt:lpstr>
      <vt:lpstr>12、出图计划管理-出图BOM集成</vt:lpstr>
      <vt:lpstr>12、出图计划管理-出图计划制定与跟踪</vt:lpstr>
      <vt:lpstr>13、后台功能</vt:lpstr>
      <vt:lpstr>13、后台功能</vt:lpstr>
      <vt:lpstr>13、后台功能</vt:lpstr>
      <vt:lpstr>13、后台功能</vt:lpstr>
      <vt:lpstr>13、后台功能</vt:lpstr>
      <vt:lpstr>13、后台功能</vt:lpstr>
      <vt:lpstr>培训内容回顾</vt:lpstr>
      <vt:lpstr>PowerPoint 演示文稿</vt:lpstr>
      <vt:lpstr>PowerPoint 演示文稿</vt:lpstr>
    </vt:vector>
  </TitlesOfParts>
  <Company>ENOVIA MatrixOne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Teamplate</dc:title>
  <dc:subject>ENOVIA</dc:subject>
  <dc:creator>Matthew</dc:creator>
  <cp:keywords>ENOVIA</cp:keywords>
  <dc:description>Matthew.Zhang@3DS.com</dc:description>
  <cp:lastModifiedBy>Charles guo</cp:lastModifiedBy>
  <cp:revision>18487</cp:revision>
  <dcterms:created xsi:type="dcterms:W3CDTF">2008-05-28T18:58:39Z</dcterms:created>
  <dcterms:modified xsi:type="dcterms:W3CDTF">2017-04-19T00:26:56Z</dcterms:modified>
  <cp:category>ENOVIA</cp:category>
</cp:coreProperties>
</file>